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sldIdLst>
    <p:sldId id="256" r:id="rId5"/>
    <p:sldId id="257" r:id="rId6"/>
    <p:sldId id="258" r:id="rId7"/>
    <p:sldId id="312"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9" r:id="rId31"/>
    <p:sldId id="290" r:id="rId32"/>
    <p:sldId id="283" r:id="rId33"/>
    <p:sldId id="284" r:id="rId34"/>
    <p:sldId id="281" r:id="rId35"/>
    <p:sldId id="282" r:id="rId36"/>
    <p:sldId id="287" r:id="rId37"/>
    <p:sldId id="288" r:id="rId38"/>
    <p:sldId id="314" r:id="rId39"/>
    <p:sldId id="285" r:id="rId40"/>
    <p:sldId id="286" r:id="rId41"/>
    <p:sldId id="291" r:id="rId42"/>
    <p:sldId id="292" r:id="rId43"/>
    <p:sldId id="293" r:id="rId44"/>
    <p:sldId id="294" r:id="rId45"/>
    <p:sldId id="295" r:id="rId46"/>
    <p:sldId id="296" r:id="rId47"/>
    <p:sldId id="297" r:id="rId48"/>
    <p:sldId id="298" r:id="rId49"/>
    <p:sldId id="299" r:id="rId50"/>
    <p:sldId id="300" r:id="rId51"/>
    <p:sldId id="315" r:id="rId52"/>
    <p:sldId id="316" r:id="rId53"/>
    <p:sldId id="317" r:id="rId54"/>
    <p:sldId id="318" r:id="rId55"/>
    <p:sldId id="319" r:id="rId56"/>
    <p:sldId id="320" r:id="rId57"/>
    <p:sldId id="323" r:id="rId58"/>
    <p:sldId id="322" r:id="rId59"/>
    <p:sldId id="321" r:id="rId60"/>
    <p:sldId id="324" r:id="rId61"/>
    <p:sldId id="301" r:id="rId62"/>
    <p:sldId id="302" r:id="rId63"/>
    <p:sldId id="311" r:id="rId64"/>
    <p:sldId id="303" r:id="rId65"/>
    <p:sldId id="304" r:id="rId66"/>
    <p:sldId id="305" r:id="rId67"/>
    <p:sldId id="306" r:id="rId68"/>
    <p:sldId id="307" r:id="rId69"/>
    <p:sldId id="308" r:id="rId70"/>
    <p:sldId id="309" r:id="rId71"/>
    <p:sldId id="310" r:id="rId7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A35I4j8MKS+/1C1mQFediA==" hashData="WiYXLeEJKwp3wNC6XQe3jurGWDJGxXpEzQP/qktN/jXDgjitVCelQCmDyPnLfKZyCdonCH5Vsa+0WJCvk8iABQ=="/>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A4396BC-5432-D71C-1F26-1B0C55C6EC2D}" v="96" dt="2020-10-23T22:52:57.94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83" autoAdjust="0"/>
    <p:restoredTop sz="94660"/>
  </p:normalViewPr>
  <p:slideViewPr>
    <p:cSldViewPr snapToGrid="0">
      <p:cViewPr varScale="1">
        <p:scale>
          <a:sx n="115" d="100"/>
          <a:sy n="115" d="100"/>
        </p:scale>
        <p:origin x="512" y="208"/>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16" Type="http://schemas.openxmlformats.org/officeDocument/2006/relationships/slide" Target="slides/slide1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viewProps" Target="viewProp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microsoft.com/office/2015/10/relationships/revisionInfo" Target="revisionInfo.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tableStyles" Target="tableStyles.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31A40B-72B0-4224-8D61-D0C2C777ECE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A318415-C4D4-47FD-A96A-35819413614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65E0DB3-2F0A-46A1-8298-2B533B39BE2D}"/>
              </a:ext>
            </a:extLst>
          </p:cNvPr>
          <p:cNvSpPr>
            <a:spLocks noGrp="1"/>
          </p:cNvSpPr>
          <p:nvPr>
            <p:ph type="dt" sz="half" idx="10"/>
          </p:nvPr>
        </p:nvSpPr>
        <p:spPr/>
        <p:txBody>
          <a:bodyPr/>
          <a:lstStyle/>
          <a:p>
            <a:fld id="{86CA4E1E-5D92-488E-91BA-6225EA424A6C}" type="datetimeFigureOut">
              <a:rPr lang="en-US" smtClean="0"/>
              <a:t>12/29/20</a:t>
            </a:fld>
            <a:endParaRPr lang="en-US"/>
          </a:p>
        </p:txBody>
      </p:sp>
      <p:sp>
        <p:nvSpPr>
          <p:cNvPr id="5" name="Footer Placeholder 4">
            <a:extLst>
              <a:ext uri="{FF2B5EF4-FFF2-40B4-BE49-F238E27FC236}">
                <a16:creationId xmlns:a16="http://schemas.microsoft.com/office/drawing/2014/main" id="{887136A4-BB77-4864-B11C-2E21298AE52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58144D0-0951-4D84-BAE3-AC3696F4948E}"/>
              </a:ext>
            </a:extLst>
          </p:cNvPr>
          <p:cNvSpPr>
            <a:spLocks noGrp="1"/>
          </p:cNvSpPr>
          <p:nvPr>
            <p:ph type="sldNum" sz="quarter" idx="12"/>
          </p:nvPr>
        </p:nvSpPr>
        <p:spPr/>
        <p:txBody>
          <a:bodyPr/>
          <a:lstStyle/>
          <a:p>
            <a:fld id="{30612D0E-CE08-47AE-8FEC-CEECDA13407A}" type="slidenum">
              <a:rPr lang="en-US" smtClean="0"/>
              <a:t>‹#›</a:t>
            </a:fld>
            <a:endParaRPr lang="en-US"/>
          </a:p>
        </p:txBody>
      </p:sp>
    </p:spTree>
    <p:extLst>
      <p:ext uri="{BB962C8B-B14F-4D97-AF65-F5344CB8AC3E}">
        <p14:creationId xmlns:p14="http://schemas.microsoft.com/office/powerpoint/2010/main" val="25156067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F925BD-C6FB-430D-90C4-2E941E04374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F70E2FF-7747-4C83-8315-070182D8FB5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730836-E94C-4934-878C-37D75F10CAE7}"/>
              </a:ext>
            </a:extLst>
          </p:cNvPr>
          <p:cNvSpPr>
            <a:spLocks noGrp="1"/>
          </p:cNvSpPr>
          <p:nvPr>
            <p:ph type="dt" sz="half" idx="10"/>
          </p:nvPr>
        </p:nvSpPr>
        <p:spPr/>
        <p:txBody>
          <a:bodyPr/>
          <a:lstStyle/>
          <a:p>
            <a:fld id="{86CA4E1E-5D92-488E-91BA-6225EA424A6C}" type="datetimeFigureOut">
              <a:rPr lang="en-US" smtClean="0"/>
              <a:t>12/29/20</a:t>
            </a:fld>
            <a:endParaRPr lang="en-US"/>
          </a:p>
        </p:txBody>
      </p:sp>
      <p:sp>
        <p:nvSpPr>
          <p:cNvPr id="5" name="Footer Placeholder 4">
            <a:extLst>
              <a:ext uri="{FF2B5EF4-FFF2-40B4-BE49-F238E27FC236}">
                <a16:creationId xmlns:a16="http://schemas.microsoft.com/office/drawing/2014/main" id="{883EC505-6254-4F97-98C3-7F419CA242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8F9F9B-3CFF-4558-BAA4-7B46882F7E0F}"/>
              </a:ext>
            </a:extLst>
          </p:cNvPr>
          <p:cNvSpPr>
            <a:spLocks noGrp="1"/>
          </p:cNvSpPr>
          <p:nvPr>
            <p:ph type="sldNum" sz="quarter" idx="12"/>
          </p:nvPr>
        </p:nvSpPr>
        <p:spPr/>
        <p:txBody>
          <a:bodyPr/>
          <a:lstStyle/>
          <a:p>
            <a:fld id="{30612D0E-CE08-47AE-8FEC-CEECDA13407A}" type="slidenum">
              <a:rPr lang="en-US" smtClean="0"/>
              <a:t>‹#›</a:t>
            </a:fld>
            <a:endParaRPr lang="en-US"/>
          </a:p>
        </p:txBody>
      </p:sp>
    </p:spTree>
    <p:extLst>
      <p:ext uri="{BB962C8B-B14F-4D97-AF65-F5344CB8AC3E}">
        <p14:creationId xmlns:p14="http://schemas.microsoft.com/office/powerpoint/2010/main" val="8811877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44093A4-A72F-4AEE-9E9B-7DC1660FD86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2F3E023-2EF3-449A-8737-CBE2BF13AB8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7C4C5F-0A33-4890-9278-00EFBE49E223}"/>
              </a:ext>
            </a:extLst>
          </p:cNvPr>
          <p:cNvSpPr>
            <a:spLocks noGrp="1"/>
          </p:cNvSpPr>
          <p:nvPr>
            <p:ph type="dt" sz="half" idx="10"/>
          </p:nvPr>
        </p:nvSpPr>
        <p:spPr/>
        <p:txBody>
          <a:bodyPr/>
          <a:lstStyle/>
          <a:p>
            <a:fld id="{86CA4E1E-5D92-488E-91BA-6225EA424A6C}" type="datetimeFigureOut">
              <a:rPr lang="en-US" smtClean="0"/>
              <a:t>12/29/20</a:t>
            </a:fld>
            <a:endParaRPr lang="en-US"/>
          </a:p>
        </p:txBody>
      </p:sp>
      <p:sp>
        <p:nvSpPr>
          <p:cNvPr id="5" name="Footer Placeholder 4">
            <a:extLst>
              <a:ext uri="{FF2B5EF4-FFF2-40B4-BE49-F238E27FC236}">
                <a16:creationId xmlns:a16="http://schemas.microsoft.com/office/drawing/2014/main" id="{23399499-9603-4F54-B459-9829A98413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86FADD7-9943-40CC-8B00-D74428A21EB8}"/>
              </a:ext>
            </a:extLst>
          </p:cNvPr>
          <p:cNvSpPr>
            <a:spLocks noGrp="1"/>
          </p:cNvSpPr>
          <p:nvPr>
            <p:ph type="sldNum" sz="quarter" idx="12"/>
          </p:nvPr>
        </p:nvSpPr>
        <p:spPr/>
        <p:txBody>
          <a:bodyPr/>
          <a:lstStyle/>
          <a:p>
            <a:fld id="{30612D0E-CE08-47AE-8FEC-CEECDA13407A}" type="slidenum">
              <a:rPr lang="en-US" smtClean="0"/>
              <a:t>‹#›</a:t>
            </a:fld>
            <a:endParaRPr lang="en-US"/>
          </a:p>
        </p:txBody>
      </p:sp>
    </p:spTree>
    <p:extLst>
      <p:ext uri="{BB962C8B-B14F-4D97-AF65-F5344CB8AC3E}">
        <p14:creationId xmlns:p14="http://schemas.microsoft.com/office/powerpoint/2010/main" val="8247424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6090D9-B92B-4E3E-B4EF-2DDFFF43B07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829919C-82BD-46F6-8B95-EB0FA0A84FE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D58D49-0CB2-4095-91B7-FA82F8435D48}"/>
              </a:ext>
            </a:extLst>
          </p:cNvPr>
          <p:cNvSpPr>
            <a:spLocks noGrp="1"/>
          </p:cNvSpPr>
          <p:nvPr>
            <p:ph type="dt" sz="half" idx="10"/>
          </p:nvPr>
        </p:nvSpPr>
        <p:spPr/>
        <p:txBody>
          <a:bodyPr/>
          <a:lstStyle/>
          <a:p>
            <a:fld id="{86CA4E1E-5D92-488E-91BA-6225EA424A6C}" type="datetimeFigureOut">
              <a:rPr lang="en-US" smtClean="0"/>
              <a:t>12/29/20</a:t>
            </a:fld>
            <a:endParaRPr lang="en-US"/>
          </a:p>
        </p:txBody>
      </p:sp>
      <p:sp>
        <p:nvSpPr>
          <p:cNvPr id="5" name="Footer Placeholder 4">
            <a:extLst>
              <a:ext uri="{FF2B5EF4-FFF2-40B4-BE49-F238E27FC236}">
                <a16:creationId xmlns:a16="http://schemas.microsoft.com/office/drawing/2014/main" id="{88710A8E-FD9F-4DF4-B03A-B4062EDC75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BD2FED9-BEBB-491A-9AF8-1CD37302A603}"/>
              </a:ext>
            </a:extLst>
          </p:cNvPr>
          <p:cNvSpPr>
            <a:spLocks noGrp="1"/>
          </p:cNvSpPr>
          <p:nvPr>
            <p:ph type="sldNum" sz="quarter" idx="12"/>
          </p:nvPr>
        </p:nvSpPr>
        <p:spPr/>
        <p:txBody>
          <a:bodyPr/>
          <a:lstStyle/>
          <a:p>
            <a:fld id="{30612D0E-CE08-47AE-8FEC-CEECDA13407A}" type="slidenum">
              <a:rPr lang="en-US" smtClean="0"/>
              <a:t>‹#›</a:t>
            </a:fld>
            <a:endParaRPr lang="en-US"/>
          </a:p>
        </p:txBody>
      </p:sp>
    </p:spTree>
    <p:extLst>
      <p:ext uri="{BB962C8B-B14F-4D97-AF65-F5344CB8AC3E}">
        <p14:creationId xmlns:p14="http://schemas.microsoft.com/office/powerpoint/2010/main" val="14790600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C864EF-7002-4AF2-9C81-D7B8A156BFF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9E439A0-1823-4EEA-BB7D-6390894F020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4834B21-0CD8-487A-9A3E-16F88DAADA6F}"/>
              </a:ext>
            </a:extLst>
          </p:cNvPr>
          <p:cNvSpPr>
            <a:spLocks noGrp="1"/>
          </p:cNvSpPr>
          <p:nvPr>
            <p:ph type="dt" sz="half" idx="10"/>
          </p:nvPr>
        </p:nvSpPr>
        <p:spPr/>
        <p:txBody>
          <a:bodyPr/>
          <a:lstStyle/>
          <a:p>
            <a:fld id="{86CA4E1E-5D92-488E-91BA-6225EA424A6C}" type="datetimeFigureOut">
              <a:rPr lang="en-US" smtClean="0"/>
              <a:t>12/29/20</a:t>
            </a:fld>
            <a:endParaRPr lang="en-US"/>
          </a:p>
        </p:txBody>
      </p:sp>
      <p:sp>
        <p:nvSpPr>
          <p:cNvPr id="5" name="Footer Placeholder 4">
            <a:extLst>
              <a:ext uri="{FF2B5EF4-FFF2-40B4-BE49-F238E27FC236}">
                <a16:creationId xmlns:a16="http://schemas.microsoft.com/office/drawing/2014/main" id="{9CC6E6C9-9FDC-4C76-80F7-5FAA5773D4C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EBFDC3-7B47-446E-B8ED-F3D4582EBE50}"/>
              </a:ext>
            </a:extLst>
          </p:cNvPr>
          <p:cNvSpPr>
            <a:spLocks noGrp="1"/>
          </p:cNvSpPr>
          <p:nvPr>
            <p:ph type="sldNum" sz="quarter" idx="12"/>
          </p:nvPr>
        </p:nvSpPr>
        <p:spPr/>
        <p:txBody>
          <a:bodyPr/>
          <a:lstStyle/>
          <a:p>
            <a:fld id="{30612D0E-CE08-47AE-8FEC-CEECDA13407A}" type="slidenum">
              <a:rPr lang="en-US" smtClean="0"/>
              <a:t>‹#›</a:t>
            </a:fld>
            <a:endParaRPr lang="en-US"/>
          </a:p>
        </p:txBody>
      </p:sp>
    </p:spTree>
    <p:extLst>
      <p:ext uri="{BB962C8B-B14F-4D97-AF65-F5344CB8AC3E}">
        <p14:creationId xmlns:p14="http://schemas.microsoft.com/office/powerpoint/2010/main" val="25966769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0D8D04-4B36-47FB-98DE-0D6549E842A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7CD9ADC-339A-438C-B7D5-DC77D34D95B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CB82F63-660A-41ED-8D33-C6F2F5F4F33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D753860-E64A-413D-9D50-2A52B20C7125}"/>
              </a:ext>
            </a:extLst>
          </p:cNvPr>
          <p:cNvSpPr>
            <a:spLocks noGrp="1"/>
          </p:cNvSpPr>
          <p:nvPr>
            <p:ph type="dt" sz="half" idx="10"/>
          </p:nvPr>
        </p:nvSpPr>
        <p:spPr/>
        <p:txBody>
          <a:bodyPr/>
          <a:lstStyle/>
          <a:p>
            <a:fld id="{86CA4E1E-5D92-488E-91BA-6225EA424A6C}" type="datetimeFigureOut">
              <a:rPr lang="en-US" smtClean="0"/>
              <a:t>12/29/20</a:t>
            </a:fld>
            <a:endParaRPr lang="en-US"/>
          </a:p>
        </p:txBody>
      </p:sp>
      <p:sp>
        <p:nvSpPr>
          <p:cNvPr id="6" name="Footer Placeholder 5">
            <a:extLst>
              <a:ext uri="{FF2B5EF4-FFF2-40B4-BE49-F238E27FC236}">
                <a16:creationId xmlns:a16="http://schemas.microsoft.com/office/drawing/2014/main" id="{C9D24C35-12CC-4A53-B9DC-7D889A1AA1C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DD7C02B-CCF7-4D18-A4F2-933A37674584}"/>
              </a:ext>
            </a:extLst>
          </p:cNvPr>
          <p:cNvSpPr>
            <a:spLocks noGrp="1"/>
          </p:cNvSpPr>
          <p:nvPr>
            <p:ph type="sldNum" sz="quarter" idx="12"/>
          </p:nvPr>
        </p:nvSpPr>
        <p:spPr/>
        <p:txBody>
          <a:bodyPr/>
          <a:lstStyle/>
          <a:p>
            <a:fld id="{30612D0E-CE08-47AE-8FEC-CEECDA13407A}" type="slidenum">
              <a:rPr lang="en-US" smtClean="0"/>
              <a:t>‹#›</a:t>
            </a:fld>
            <a:endParaRPr lang="en-US"/>
          </a:p>
        </p:txBody>
      </p:sp>
    </p:spTree>
    <p:extLst>
      <p:ext uri="{BB962C8B-B14F-4D97-AF65-F5344CB8AC3E}">
        <p14:creationId xmlns:p14="http://schemas.microsoft.com/office/powerpoint/2010/main" val="20252701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21A3F6-83B0-404E-BFFF-C949B5C713F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5CC4061-BF4F-41DD-8C1D-20C8D2DB33E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5ACCE7C-CB9D-48F1-8A44-06E9AE5AEE8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2879B63-6A07-4470-8CAB-691C5FFE258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5CE1C83-4AE4-41D5-A09A-1F4F41BA514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BAC81AF-8199-4D5B-B5C5-EC107145801E}"/>
              </a:ext>
            </a:extLst>
          </p:cNvPr>
          <p:cNvSpPr>
            <a:spLocks noGrp="1"/>
          </p:cNvSpPr>
          <p:nvPr>
            <p:ph type="dt" sz="half" idx="10"/>
          </p:nvPr>
        </p:nvSpPr>
        <p:spPr/>
        <p:txBody>
          <a:bodyPr/>
          <a:lstStyle/>
          <a:p>
            <a:fld id="{86CA4E1E-5D92-488E-91BA-6225EA424A6C}" type="datetimeFigureOut">
              <a:rPr lang="en-US" smtClean="0"/>
              <a:t>12/29/20</a:t>
            </a:fld>
            <a:endParaRPr lang="en-US"/>
          </a:p>
        </p:txBody>
      </p:sp>
      <p:sp>
        <p:nvSpPr>
          <p:cNvPr id="8" name="Footer Placeholder 7">
            <a:extLst>
              <a:ext uri="{FF2B5EF4-FFF2-40B4-BE49-F238E27FC236}">
                <a16:creationId xmlns:a16="http://schemas.microsoft.com/office/drawing/2014/main" id="{85E492AB-C420-4D70-A523-FB0AECA6FF2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196A7C8-6023-4E3A-A730-6CC95A74E35A}"/>
              </a:ext>
            </a:extLst>
          </p:cNvPr>
          <p:cNvSpPr>
            <a:spLocks noGrp="1"/>
          </p:cNvSpPr>
          <p:nvPr>
            <p:ph type="sldNum" sz="quarter" idx="12"/>
          </p:nvPr>
        </p:nvSpPr>
        <p:spPr/>
        <p:txBody>
          <a:bodyPr/>
          <a:lstStyle/>
          <a:p>
            <a:fld id="{30612D0E-CE08-47AE-8FEC-CEECDA13407A}" type="slidenum">
              <a:rPr lang="en-US" smtClean="0"/>
              <a:t>‹#›</a:t>
            </a:fld>
            <a:endParaRPr lang="en-US"/>
          </a:p>
        </p:txBody>
      </p:sp>
    </p:spTree>
    <p:extLst>
      <p:ext uri="{BB962C8B-B14F-4D97-AF65-F5344CB8AC3E}">
        <p14:creationId xmlns:p14="http://schemas.microsoft.com/office/powerpoint/2010/main" val="30572080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7CB858-B55A-46AB-9896-A4FB70589F1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16D5AEB-91B4-4263-84FE-4D9579CDE818}"/>
              </a:ext>
            </a:extLst>
          </p:cNvPr>
          <p:cNvSpPr>
            <a:spLocks noGrp="1"/>
          </p:cNvSpPr>
          <p:nvPr>
            <p:ph type="dt" sz="half" idx="10"/>
          </p:nvPr>
        </p:nvSpPr>
        <p:spPr/>
        <p:txBody>
          <a:bodyPr/>
          <a:lstStyle/>
          <a:p>
            <a:fld id="{86CA4E1E-5D92-488E-91BA-6225EA424A6C}" type="datetimeFigureOut">
              <a:rPr lang="en-US" smtClean="0"/>
              <a:t>12/29/20</a:t>
            </a:fld>
            <a:endParaRPr lang="en-US"/>
          </a:p>
        </p:txBody>
      </p:sp>
      <p:sp>
        <p:nvSpPr>
          <p:cNvPr id="4" name="Footer Placeholder 3">
            <a:extLst>
              <a:ext uri="{FF2B5EF4-FFF2-40B4-BE49-F238E27FC236}">
                <a16:creationId xmlns:a16="http://schemas.microsoft.com/office/drawing/2014/main" id="{C472FFCB-88EB-461A-BF47-E7E0F0C5572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87E3AD0-A127-48E3-8E2B-06BA7332E426}"/>
              </a:ext>
            </a:extLst>
          </p:cNvPr>
          <p:cNvSpPr>
            <a:spLocks noGrp="1"/>
          </p:cNvSpPr>
          <p:nvPr>
            <p:ph type="sldNum" sz="quarter" idx="12"/>
          </p:nvPr>
        </p:nvSpPr>
        <p:spPr/>
        <p:txBody>
          <a:bodyPr/>
          <a:lstStyle/>
          <a:p>
            <a:fld id="{30612D0E-CE08-47AE-8FEC-CEECDA13407A}" type="slidenum">
              <a:rPr lang="en-US" smtClean="0"/>
              <a:t>‹#›</a:t>
            </a:fld>
            <a:endParaRPr lang="en-US"/>
          </a:p>
        </p:txBody>
      </p:sp>
    </p:spTree>
    <p:extLst>
      <p:ext uri="{BB962C8B-B14F-4D97-AF65-F5344CB8AC3E}">
        <p14:creationId xmlns:p14="http://schemas.microsoft.com/office/powerpoint/2010/main" val="19312022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08A5F18-439B-448A-A88A-D87EA7357B7D}"/>
              </a:ext>
            </a:extLst>
          </p:cNvPr>
          <p:cNvSpPr>
            <a:spLocks noGrp="1"/>
          </p:cNvSpPr>
          <p:nvPr>
            <p:ph type="dt" sz="half" idx="10"/>
          </p:nvPr>
        </p:nvSpPr>
        <p:spPr/>
        <p:txBody>
          <a:bodyPr/>
          <a:lstStyle/>
          <a:p>
            <a:fld id="{86CA4E1E-5D92-488E-91BA-6225EA424A6C}" type="datetimeFigureOut">
              <a:rPr lang="en-US" smtClean="0"/>
              <a:t>12/29/20</a:t>
            </a:fld>
            <a:endParaRPr lang="en-US"/>
          </a:p>
        </p:txBody>
      </p:sp>
      <p:sp>
        <p:nvSpPr>
          <p:cNvPr id="3" name="Footer Placeholder 2">
            <a:extLst>
              <a:ext uri="{FF2B5EF4-FFF2-40B4-BE49-F238E27FC236}">
                <a16:creationId xmlns:a16="http://schemas.microsoft.com/office/drawing/2014/main" id="{E636B418-7F4A-44C4-B1EB-7DB1A109573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CD3D27C-A72F-46CE-AF02-D5B4A4A299B6}"/>
              </a:ext>
            </a:extLst>
          </p:cNvPr>
          <p:cNvSpPr>
            <a:spLocks noGrp="1"/>
          </p:cNvSpPr>
          <p:nvPr>
            <p:ph type="sldNum" sz="quarter" idx="12"/>
          </p:nvPr>
        </p:nvSpPr>
        <p:spPr/>
        <p:txBody>
          <a:bodyPr/>
          <a:lstStyle/>
          <a:p>
            <a:fld id="{30612D0E-CE08-47AE-8FEC-CEECDA13407A}" type="slidenum">
              <a:rPr lang="en-US" smtClean="0"/>
              <a:t>‹#›</a:t>
            </a:fld>
            <a:endParaRPr lang="en-US"/>
          </a:p>
        </p:txBody>
      </p:sp>
    </p:spTree>
    <p:extLst>
      <p:ext uri="{BB962C8B-B14F-4D97-AF65-F5344CB8AC3E}">
        <p14:creationId xmlns:p14="http://schemas.microsoft.com/office/powerpoint/2010/main" val="15663612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839C36-7ABC-40F7-85CB-D782EF4B56A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66AE9F8-71EC-4D68-9B26-ACE58B1816F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279A1A5-3807-48DB-A7D0-B7DBE7BC0CA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B68B93E-B019-4E34-BAC3-BFCF029BF30F}"/>
              </a:ext>
            </a:extLst>
          </p:cNvPr>
          <p:cNvSpPr>
            <a:spLocks noGrp="1"/>
          </p:cNvSpPr>
          <p:nvPr>
            <p:ph type="dt" sz="half" idx="10"/>
          </p:nvPr>
        </p:nvSpPr>
        <p:spPr/>
        <p:txBody>
          <a:bodyPr/>
          <a:lstStyle/>
          <a:p>
            <a:fld id="{86CA4E1E-5D92-488E-91BA-6225EA424A6C}" type="datetimeFigureOut">
              <a:rPr lang="en-US" smtClean="0"/>
              <a:t>12/29/20</a:t>
            </a:fld>
            <a:endParaRPr lang="en-US"/>
          </a:p>
        </p:txBody>
      </p:sp>
      <p:sp>
        <p:nvSpPr>
          <p:cNvPr id="6" name="Footer Placeholder 5">
            <a:extLst>
              <a:ext uri="{FF2B5EF4-FFF2-40B4-BE49-F238E27FC236}">
                <a16:creationId xmlns:a16="http://schemas.microsoft.com/office/drawing/2014/main" id="{86CA28E7-8A12-4B24-B351-A87C5421B08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C843FDF-F11A-4E0B-80D2-B135A89B537F}"/>
              </a:ext>
            </a:extLst>
          </p:cNvPr>
          <p:cNvSpPr>
            <a:spLocks noGrp="1"/>
          </p:cNvSpPr>
          <p:nvPr>
            <p:ph type="sldNum" sz="quarter" idx="12"/>
          </p:nvPr>
        </p:nvSpPr>
        <p:spPr/>
        <p:txBody>
          <a:bodyPr/>
          <a:lstStyle/>
          <a:p>
            <a:fld id="{30612D0E-CE08-47AE-8FEC-CEECDA13407A}" type="slidenum">
              <a:rPr lang="en-US" smtClean="0"/>
              <a:t>‹#›</a:t>
            </a:fld>
            <a:endParaRPr lang="en-US"/>
          </a:p>
        </p:txBody>
      </p:sp>
    </p:spTree>
    <p:extLst>
      <p:ext uri="{BB962C8B-B14F-4D97-AF65-F5344CB8AC3E}">
        <p14:creationId xmlns:p14="http://schemas.microsoft.com/office/powerpoint/2010/main" val="12824533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35653-77A7-42CD-8D52-1A31133AD99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75BCBA7-0BB4-4389-BA53-8CE6EBE26FC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E24DA76-3D39-4165-9990-4802DE9EE39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464BEAB-A878-4DE7-9C10-7518B3CE6162}"/>
              </a:ext>
            </a:extLst>
          </p:cNvPr>
          <p:cNvSpPr>
            <a:spLocks noGrp="1"/>
          </p:cNvSpPr>
          <p:nvPr>
            <p:ph type="dt" sz="half" idx="10"/>
          </p:nvPr>
        </p:nvSpPr>
        <p:spPr/>
        <p:txBody>
          <a:bodyPr/>
          <a:lstStyle/>
          <a:p>
            <a:fld id="{86CA4E1E-5D92-488E-91BA-6225EA424A6C}" type="datetimeFigureOut">
              <a:rPr lang="en-US" smtClean="0"/>
              <a:t>12/29/20</a:t>
            </a:fld>
            <a:endParaRPr lang="en-US"/>
          </a:p>
        </p:txBody>
      </p:sp>
      <p:sp>
        <p:nvSpPr>
          <p:cNvPr id="6" name="Footer Placeholder 5">
            <a:extLst>
              <a:ext uri="{FF2B5EF4-FFF2-40B4-BE49-F238E27FC236}">
                <a16:creationId xmlns:a16="http://schemas.microsoft.com/office/drawing/2014/main" id="{21CCE03B-47C0-47F1-97E6-8F494C17B48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5BFF406-CD2F-4F0D-A388-F2BB2EF6796D}"/>
              </a:ext>
            </a:extLst>
          </p:cNvPr>
          <p:cNvSpPr>
            <a:spLocks noGrp="1"/>
          </p:cNvSpPr>
          <p:nvPr>
            <p:ph type="sldNum" sz="quarter" idx="12"/>
          </p:nvPr>
        </p:nvSpPr>
        <p:spPr/>
        <p:txBody>
          <a:bodyPr/>
          <a:lstStyle/>
          <a:p>
            <a:fld id="{30612D0E-CE08-47AE-8FEC-CEECDA13407A}" type="slidenum">
              <a:rPr lang="en-US" smtClean="0"/>
              <a:t>‹#›</a:t>
            </a:fld>
            <a:endParaRPr lang="en-US"/>
          </a:p>
        </p:txBody>
      </p:sp>
    </p:spTree>
    <p:extLst>
      <p:ext uri="{BB962C8B-B14F-4D97-AF65-F5344CB8AC3E}">
        <p14:creationId xmlns:p14="http://schemas.microsoft.com/office/powerpoint/2010/main" val="39696373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BD344FD-36C2-441A-8A05-A331037A900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148E96C-E092-4DA0-A8BE-A0034C6046D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9200422-967E-4D37-9FC5-5CE8601D581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6CA4E1E-5D92-488E-91BA-6225EA424A6C}" type="datetimeFigureOut">
              <a:rPr lang="en-US" smtClean="0"/>
              <a:t>12/29/20</a:t>
            </a:fld>
            <a:endParaRPr lang="en-US"/>
          </a:p>
        </p:txBody>
      </p:sp>
      <p:sp>
        <p:nvSpPr>
          <p:cNvPr id="5" name="Footer Placeholder 4">
            <a:extLst>
              <a:ext uri="{FF2B5EF4-FFF2-40B4-BE49-F238E27FC236}">
                <a16:creationId xmlns:a16="http://schemas.microsoft.com/office/drawing/2014/main" id="{7793C07E-5C32-4257-B1C0-5E0FE586422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4E7953C-32E2-4BA6-98C3-B7215550B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0612D0E-CE08-47AE-8FEC-CEECDA13407A}" type="slidenum">
              <a:rPr lang="en-US" smtClean="0"/>
              <a:t>‹#›</a:t>
            </a:fld>
            <a:endParaRPr lang="en-US"/>
          </a:p>
        </p:txBody>
      </p:sp>
    </p:spTree>
    <p:extLst>
      <p:ext uri="{BB962C8B-B14F-4D97-AF65-F5344CB8AC3E}">
        <p14:creationId xmlns:p14="http://schemas.microsoft.com/office/powerpoint/2010/main" val="39970147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 Target="slide11.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1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 Target="slide5.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jpeg"/><Relationship Id="rId5" Type="http://schemas.openxmlformats.org/officeDocument/2006/relationships/image" Target="../media/image13.png"/><Relationship Id="rId4" Type="http://schemas.openxmlformats.org/officeDocument/2006/relationships/slide" Target="slide13.xml"/></Relationships>
</file>

<file path=ppt/slides/_rels/slide13.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image" Target="../media/image14.jpeg"/><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slide" Target="slide15.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1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 Target="slide16.xml"/><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16.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image" Target="../media/image17.jpeg"/><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1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 Target="slide18.xml"/><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18.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1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 Target="slide20.xml"/><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21.xml.rels><?xml version="1.0" encoding="UTF-8" standalone="yes"?>
<Relationships xmlns="http://schemas.openxmlformats.org/package/2006/relationships"><Relationship Id="rId3" Type="http://schemas.openxmlformats.org/officeDocument/2006/relationships/slide" Target="slide22.xml"/><Relationship Id="rId2" Type="http://schemas.openxmlformats.org/officeDocument/2006/relationships/image" Target="../media/image26.jpg"/><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22.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4.jpeg"/><Relationship Id="rId5" Type="http://schemas.openxmlformats.org/officeDocument/2006/relationships/image" Target="../media/image13.png"/><Relationship Id="rId4" Type="http://schemas.openxmlformats.org/officeDocument/2006/relationships/slide" Target="slide24.xml"/></Relationships>
</file>

<file path=ppt/slides/_rels/slide24.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slide" Target="slide5.xml"/></Relationships>
</file>

<file path=ppt/slides/_rels/slide2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 Target="slide26.xml"/><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26.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jpg"/></Relationships>
</file>

<file path=ppt/slides/_rels/slide2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 Target="slide28.xml"/><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28.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image" Target="../media/image34.jpeg"/><Relationship Id="rId4" Type="http://schemas.openxmlformats.org/officeDocument/2006/relationships/image" Target="../media/image33.jpeg"/></Relationships>
</file>

<file path=ppt/slides/_rels/slide2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 Target="slide30.xml"/><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3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 Target="slide32.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37.jpg"/></Relationships>
</file>

<file path=ppt/slides/_rels/slide3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 Target="slide34.xml"/><Relationship Id="rId1" Type="http://schemas.openxmlformats.org/officeDocument/2006/relationships/slideLayout" Target="../slideLayouts/slideLayout2.xml"/><Relationship Id="rId4" Type="http://schemas.openxmlformats.org/officeDocument/2006/relationships/image" Target="../media/image38.jpg"/></Relationships>
</file>

<file path=ppt/slides/_rels/slide34.xml.rels><?xml version="1.0" encoding="UTF-8" standalone="yes"?>
<Relationships xmlns="http://schemas.openxmlformats.org/package/2006/relationships"><Relationship Id="rId3" Type="http://schemas.openxmlformats.org/officeDocument/2006/relationships/slide" Target="slide35.xml"/><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 Target="slide5.xml"/><Relationship Id="rId1" Type="http://schemas.openxmlformats.org/officeDocument/2006/relationships/slideLayout" Target="../slideLayouts/slideLayout2.xml"/><Relationship Id="rId5" Type="http://schemas.openxmlformats.org/officeDocument/2006/relationships/image" Target="../media/image40.jpeg"/><Relationship Id="rId4" Type="http://schemas.openxmlformats.org/officeDocument/2006/relationships/image" Target="../media/image39.jp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3.png"/><Relationship Id="rId5" Type="http://schemas.openxmlformats.org/officeDocument/2006/relationships/image" Target="../media/image4.jpeg"/><Relationship Id="rId4" Type="http://schemas.openxmlformats.org/officeDocument/2006/relationships/slide" Target="slide37.xml"/></Relationships>
</file>

<file path=ppt/slides/_rels/slide37.xml.rels><?xml version="1.0" encoding="UTF-8" standalone="yes"?>
<Relationships xmlns="http://schemas.openxmlformats.org/package/2006/relationships"><Relationship Id="rId3" Type="http://schemas.openxmlformats.org/officeDocument/2006/relationships/hyperlink" Target="http://theconversation.com/wolves-howl-like-humans-new-voice-recognition-study-shows-16338" TargetMode="External"/><Relationship Id="rId2" Type="http://schemas.openxmlformats.org/officeDocument/2006/relationships/image" Target="../media/image41.jpeg"/><Relationship Id="rId1" Type="http://schemas.openxmlformats.org/officeDocument/2006/relationships/slideLayout" Target="../slideLayouts/slideLayout2.xml"/><Relationship Id="rId5" Type="http://schemas.openxmlformats.org/officeDocument/2006/relationships/slide" Target="slide5.xml"/><Relationship Id="rId4" Type="http://schemas.openxmlformats.org/officeDocument/2006/relationships/image" Target="../media/image4.jpeg"/></Relationships>
</file>

<file path=ppt/slides/_rels/slide3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 Target="slide39.xml"/><Relationship Id="rId1" Type="http://schemas.openxmlformats.org/officeDocument/2006/relationships/slideLayout" Target="../slideLayouts/slideLayout2.xml"/><Relationship Id="rId4" Type="http://schemas.openxmlformats.org/officeDocument/2006/relationships/image" Target="../media/image42.jpeg"/></Relationships>
</file>

<file path=ppt/slides/_rels/slide39.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image" Target="../media/image44.jpeg"/><Relationship Id="rId4" Type="http://schemas.openxmlformats.org/officeDocument/2006/relationships/image" Target="../media/image43.jpeg"/></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 Target="slide41.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45.jpeg"/></Relationships>
</file>

<file path=ppt/slides/_rels/slide42.xml.rels><?xml version="1.0" encoding="UTF-8" standalone="yes"?>
<Relationships xmlns="http://schemas.openxmlformats.org/package/2006/relationships"><Relationship Id="rId3" Type="http://schemas.openxmlformats.org/officeDocument/2006/relationships/slide" Target="slide43.xml"/><Relationship Id="rId2" Type="http://schemas.openxmlformats.org/officeDocument/2006/relationships/image" Target="../media/image46.jpeg"/><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13.png"/><Relationship Id="rId5" Type="http://schemas.openxmlformats.org/officeDocument/2006/relationships/slide" Target="slide5.xml"/><Relationship Id="rId4" Type="http://schemas.openxmlformats.org/officeDocument/2006/relationships/image" Target="../media/image4.jpeg"/></Relationships>
</file>

<file path=ppt/slides/_rels/slide4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 Target="slide45.xml"/><Relationship Id="rId1" Type="http://schemas.openxmlformats.org/officeDocument/2006/relationships/slideLayout" Target="../slideLayouts/slideLayout2.xml"/><Relationship Id="rId4" Type="http://schemas.openxmlformats.org/officeDocument/2006/relationships/image" Target="../media/image47.jpeg"/></Relationships>
</file>

<file path=ppt/slides/_rels/slide45.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 Target="slide47.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48.jpg"/></Relationships>
</file>

<file path=ppt/slides/_rels/slide4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 Target="slide49.xml"/><Relationship Id="rId1" Type="http://schemas.openxmlformats.org/officeDocument/2006/relationships/slideLayout" Target="../slideLayouts/slideLayout2.xml"/><Relationship Id="rId4" Type="http://schemas.openxmlformats.org/officeDocument/2006/relationships/image" Target="../media/image49.jpeg"/></Relationships>
</file>

<file path=ppt/slides/_rels/slide4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 Target="slide5.xml"/><Relationship Id="rId1" Type="http://schemas.openxmlformats.org/officeDocument/2006/relationships/slideLayout" Target="../slideLayouts/slideLayout2.xml"/><Relationship Id="rId4" Type="http://schemas.openxmlformats.org/officeDocument/2006/relationships/image" Target="../media/image50.jpg"/></Relationships>
</file>

<file path=ppt/slides/_rels/slide5.xml.rels><?xml version="1.0" encoding="UTF-8" standalone="yes"?>
<Relationships xmlns="http://schemas.openxmlformats.org/package/2006/relationships"><Relationship Id="rId8" Type="http://schemas.openxmlformats.org/officeDocument/2006/relationships/slide" Target="slide8.xml"/><Relationship Id="rId13" Type="http://schemas.openxmlformats.org/officeDocument/2006/relationships/slide" Target="slide61.xml"/><Relationship Id="rId18" Type="http://schemas.openxmlformats.org/officeDocument/2006/relationships/slide" Target="slide52.xml"/><Relationship Id="rId26" Type="http://schemas.openxmlformats.org/officeDocument/2006/relationships/slide" Target="slide14.xml"/><Relationship Id="rId3" Type="http://schemas.openxmlformats.org/officeDocument/2006/relationships/slide" Target="slide17.xml"/><Relationship Id="rId21" Type="http://schemas.openxmlformats.org/officeDocument/2006/relationships/slide" Target="slide23.xml"/><Relationship Id="rId7" Type="http://schemas.openxmlformats.org/officeDocument/2006/relationships/slide" Target="slide58.xml"/><Relationship Id="rId12" Type="http://schemas.openxmlformats.org/officeDocument/2006/relationships/slide" Target="slide50.xml"/><Relationship Id="rId17" Type="http://schemas.openxmlformats.org/officeDocument/2006/relationships/slide" Target="slide42.xml"/><Relationship Id="rId25" Type="http://schemas.openxmlformats.org/officeDocument/2006/relationships/slide" Target="slide65.xml"/><Relationship Id="rId2" Type="http://schemas.openxmlformats.org/officeDocument/2006/relationships/slide" Target="slide6.xml"/><Relationship Id="rId16" Type="http://schemas.openxmlformats.org/officeDocument/2006/relationships/slide" Target="slide31.xml"/><Relationship Id="rId20" Type="http://schemas.openxmlformats.org/officeDocument/2006/relationships/slide" Target="slide12.xml"/><Relationship Id="rId29" Type="http://schemas.openxmlformats.org/officeDocument/2006/relationships/slide" Target="slide46.xml"/><Relationship Id="rId1" Type="http://schemas.openxmlformats.org/officeDocument/2006/relationships/slideLayout" Target="../slideLayouts/slideLayout2.xml"/><Relationship Id="rId6" Type="http://schemas.openxmlformats.org/officeDocument/2006/relationships/slide" Target="slide48.xml"/><Relationship Id="rId11" Type="http://schemas.openxmlformats.org/officeDocument/2006/relationships/slide" Target="slide40.xml"/><Relationship Id="rId24" Type="http://schemas.openxmlformats.org/officeDocument/2006/relationships/slide" Target="slide54.xml"/><Relationship Id="rId32" Type="http://schemas.openxmlformats.org/officeDocument/2006/relationships/image" Target="../media/image4.jpeg"/><Relationship Id="rId5" Type="http://schemas.openxmlformats.org/officeDocument/2006/relationships/slide" Target="slide38.xml"/><Relationship Id="rId15" Type="http://schemas.openxmlformats.org/officeDocument/2006/relationships/slide" Target="slide21.xml"/><Relationship Id="rId23" Type="http://schemas.openxmlformats.org/officeDocument/2006/relationships/slide" Target="slide44.xml"/><Relationship Id="rId28" Type="http://schemas.openxmlformats.org/officeDocument/2006/relationships/slide" Target="slide36.xml"/><Relationship Id="rId10" Type="http://schemas.openxmlformats.org/officeDocument/2006/relationships/slide" Target="slide29.xml"/><Relationship Id="rId19" Type="http://schemas.openxmlformats.org/officeDocument/2006/relationships/slide" Target="slide63.xml"/><Relationship Id="rId31" Type="http://schemas.openxmlformats.org/officeDocument/2006/relationships/slide" Target="slide67.xml"/><Relationship Id="rId4" Type="http://schemas.openxmlformats.org/officeDocument/2006/relationships/slide" Target="slide27.xml"/><Relationship Id="rId9" Type="http://schemas.openxmlformats.org/officeDocument/2006/relationships/slide" Target="slide19.xml"/><Relationship Id="rId14" Type="http://schemas.openxmlformats.org/officeDocument/2006/relationships/slide" Target="slide10.xml"/><Relationship Id="rId22" Type="http://schemas.openxmlformats.org/officeDocument/2006/relationships/slide" Target="slide33.xml"/><Relationship Id="rId27" Type="http://schemas.openxmlformats.org/officeDocument/2006/relationships/slide" Target="slide25.xml"/><Relationship Id="rId30" Type="http://schemas.openxmlformats.org/officeDocument/2006/relationships/slide" Target="slide56.xml"/></Relationships>
</file>

<file path=ppt/slides/_rels/slide5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 Target="slide51.xml"/><Relationship Id="rId1" Type="http://schemas.openxmlformats.org/officeDocument/2006/relationships/slideLayout" Target="../slideLayouts/slideLayout2.xml"/><Relationship Id="rId4" Type="http://schemas.openxmlformats.org/officeDocument/2006/relationships/image" Target="../media/image51.jpeg"/></Relationships>
</file>

<file path=ppt/slides/_rels/slide5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 Target="slide5.xml"/><Relationship Id="rId1" Type="http://schemas.openxmlformats.org/officeDocument/2006/relationships/slideLayout" Target="../slideLayouts/slideLayout2.xml"/><Relationship Id="rId5" Type="http://schemas.openxmlformats.org/officeDocument/2006/relationships/image" Target="../media/image51.jpeg"/><Relationship Id="rId4" Type="http://schemas.openxmlformats.org/officeDocument/2006/relationships/image" Target="../media/image52.jpeg"/></Relationships>
</file>

<file path=ppt/slides/_rels/slide5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 Target="slide53.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 Target="slide5.xml"/><Relationship Id="rId1" Type="http://schemas.openxmlformats.org/officeDocument/2006/relationships/slideLayout" Target="../slideLayouts/slideLayout2.xml"/><Relationship Id="rId4" Type="http://schemas.openxmlformats.org/officeDocument/2006/relationships/image" Target="../media/image53.jpeg"/></Relationships>
</file>

<file path=ppt/slides/_rels/slide5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 Target="slide55.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 Target="slide5.xml"/><Relationship Id="rId1" Type="http://schemas.openxmlformats.org/officeDocument/2006/relationships/slideLayout" Target="../slideLayouts/slideLayout2.xml"/><Relationship Id="rId4" Type="http://schemas.openxmlformats.org/officeDocument/2006/relationships/image" Target="../media/image54.jpeg"/></Relationships>
</file>

<file path=ppt/slides/_rels/slide5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 Target="slide57.xml"/><Relationship Id="rId1" Type="http://schemas.openxmlformats.org/officeDocument/2006/relationships/slideLayout" Target="../slideLayouts/slideLayout2.xml"/><Relationship Id="rId4" Type="http://schemas.openxmlformats.org/officeDocument/2006/relationships/image" Target="../media/image55.jpeg"/></Relationships>
</file>

<file path=ppt/slides/_rels/slide5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 Target="slide5.xml"/><Relationship Id="rId1" Type="http://schemas.openxmlformats.org/officeDocument/2006/relationships/slideLayout" Target="../slideLayouts/slideLayout2.xml"/><Relationship Id="rId4" Type="http://schemas.openxmlformats.org/officeDocument/2006/relationships/image" Target="../media/image56.jpeg"/></Relationships>
</file>

<file path=ppt/slides/_rels/slide5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 Target="slide59.xml"/><Relationship Id="rId1" Type="http://schemas.openxmlformats.org/officeDocument/2006/relationships/slideLayout" Target="../slideLayouts/slideLayout2.xml"/><Relationship Id="rId4" Type="http://schemas.openxmlformats.org/officeDocument/2006/relationships/image" Target="../media/image57.jpeg"/></Relationships>
</file>

<file path=ppt/slides/_rels/slide5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 Target="slide60.xml"/><Relationship Id="rId1" Type="http://schemas.openxmlformats.org/officeDocument/2006/relationships/slideLayout" Target="../slideLayouts/slideLayout2.xml"/><Relationship Id="rId4" Type="http://schemas.openxmlformats.org/officeDocument/2006/relationships/image" Target="../media/image58.jpg"/></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 Target="slide7.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6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 Target="slide5.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 Target="slide62.xml"/><Relationship Id="rId1" Type="http://schemas.openxmlformats.org/officeDocument/2006/relationships/slideLayout" Target="../slideLayouts/slideLayout2.xml"/><Relationship Id="rId4" Type="http://schemas.openxmlformats.org/officeDocument/2006/relationships/image" Target="../media/image59.jpeg"/></Relationships>
</file>

<file path=ppt/slides/_rels/slide62.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60.jpg"/></Relationships>
</file>

<file path=ppt/slides/_rels/slide6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 Target="slide64.xml"/><Relationship Id="rId1" Type="http://schemas.openxmlformats.org/officeDocument/2006/relationships/slideLayout" Target="../slideLayouts/slideLayout2.xml"/><Relationship Id="rId4" Type="http://schemas.openxmlformats.org/officeDocument/2006/relationships/image" Target="../media/image61.jpeg"/></Relationships>
</file>

<file path=ppt/slides/_rels/slide64.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62.jpeg"/></Relationships>
</file>

<file path=ppt/slides/_rels/slide6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 Target="slide66.xml"/><Relationship Id="rId1" Type="http://schemas.openxmlformats.org/officeDocument/2006/relationships/slideLayout" Target="../slideLayouts/slideLayout2.xml"/><Relationship Id="rId4" Type="http://schemas.openxmlformats.org/officeDocument/2006/relationships/image" Target="../media/image63.jpeg"/></Relationships>
</file>

<file path=ppt/slides/_rels/slide66.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64.jpeg"/></Relationships>
</file>

<file path=ppt/slides/_rels/slide6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 Target="slide68.xml"/><Relationship Id="rId1" Type="http://schemas.openxmlformats.org/officeDocument/2006/relationships/slideLayout" Target="../slideLayouts/slideLayout2.xml"/><Relationship Id="rId4" Type="http://schemas.openxmlformats.org/officeDocument/2006/relationships/image" Target="../media/image65.jpg"/></Relationships>
</file>

<file path=ppt/slides/_rels/slide68.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66.jpeg"/></Relationships>
</file>

<file path=ppt/slides/_rels/slide7.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 Target="slide9.xml"/><Relationship Id="rId1" Type="http://schemas.openxmlformats.org/officeDocument/2006/relationships/slideLayout" Target="../slideLayouts/slideLayout2.xml"/><Relationship Id="rId4" Type="http://schemas.openxmlformats.org/officeDocument/2006/relationships/image" Target="../media/image9.jpg"/></Relationships>
</file>

<file path=ppt/slides/_rels/slide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 Target="slide5.xml"/><Relationship Id="rId1" Type="http://schemas.openxmlformats.org/officeDocument/2006/relationships/slideLayout" Target="../slideLayouts/slideLayout2.xml"/><Relationship Id="rId4"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5B5FEC-C84D-468A-9FE1-27A46E94A0D1}"/>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6C473D44-8D84-49DA-A5BA-BBA850E66CA6}"/>
              </a:ext>
            </a:extLst>
          </p:cNvPr>
          <p:cNvSpPr>
            <a:spLocks noGrp="1"/>
          </p:cNvSpPr>
          <p:nvPr>
            <p:ph type="subTitle" idx="1"/>
          </p:nvPr>
        </p:nvSpPr>
        <p:spPr/>
        <p:txBody>
          <a:bodyPr/>
          <a:lstStyle/>
          <a:p>
            <a:endParaRPr lang="en-US"/>
          </a:p>
        </p:txBody>
      </p:sp>
      <p:pic>
        <p:nvPicPr>
          <p:cNvPr id="2050" name="Picture 2">
            <a:extLst>
              <a:ext uri="{FF2B5EF4-FFF2-40B4-BE49-F238E27FC236}">
                <a16:creationId xmlns:a16="http://schemas.microsoft.com/office/drawing/2014/main" id="{C57CDBFA-0C30-4720-9DA6-9AE8D4C79514}"/>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34035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7D2AA1-E3A0-4E4D-84F9-60646A9AE42D}"/>
              </a:ext>
            </a:extLst>
          </p:cNvPr>
          <p:cNvSpPr>
            <a:spLocks noGrp="1"/>
          </p:cNvSpPr>
          <p:nvPr>
            <p:ph type="title"/>
          </p:nvPr>
        </p:nvSpPr>
        <p:spPr/>
        <p:txBody>
          <a:bodyPr/>
          <a:lstStyle/>
          <a:p>
            <a:r>
              <a:rPr lang="en-US" dirty="0"/>
              <a:t>Amur Tigers are endangered…</a:t>
            </a:r>
          </a:p>
        </p:txBody>
      </p:sp>
      <p:sp>
        <p:nvSpPr>
          <p:cNvPr id="3" name="Content Placeholder 2">
            <a:extLst>
              <a:ext uri="{FF2B5EF4-FFF2-40B4-BE49-F238E27FC236}">
                <a16:creationId xmlns:a16="http://schemas.microsoft.com/office/drawing/2014/main" id="{81C043A2-E818-43B7-9D3F-03B600B19FE5}"/>
              </a:ext>
            </a:extLst>
          </p:cNvPr>
          <p:cNvSpPr>
            <a:spLocks noGrp="1"/>
          </p:cNvSpPr>
          <p:nvPr>
            <p:ph idx="1"/>
          </p:nvPr>
        </p:nvSpPr>
        <p:spPr>
          <a:xfrm>
            <a:off x="689344" y="1825625"/>
            <a:ext cx="10515600" cy="4351338"/>
          </a:xfrm>
        </p:spPr>
        <p:txBody>
          <a:bodyPr/>
          <a:lstStyle/>
          <a:p>
            <a:r>
              <a:rPr lang="en-US" dirty="0"/>
              <a:t>What does “</a:t>
            </a:r>
            <a:r>
              <a:rPr lang="en-US" dirty="0">
                <a:hlinkClick r:id="rId2" action="ppaction://hlinksldjump"/>
              </a:rPr>
              <a:t>endangered</a:t>
            </a:r>
            <a:r>
              <a:rPr lang="en-US" dirty="0"/>
              <a:t>” mean?</a:t>
            </a:r>
          </a:p>
          <a:p>
            <a:pPr marL="914400" lvl="1" indent="-457200">
              <a:buFont typeface="+mj-lt"/>
              <a:buAutoNum type="alphaUcPeriod"/>
            </a:pPr>
            <a:r>
              <a:rPr lang="en-US" dirty="0"/>
              <a:t>Common</a:t>
            </a:r>
          </a:p>
          <a:p>
            <a:pPr marL="914400" lvl="1" indent="-457200">
              <a:buFont typeface="+mj-lt"/>
              <a:buAutoNum type="alphaUcPeriod"/>
            </a:pPr>
            <a:r>
              <a:rPr lang="en-US" dirty="0"/>
              <a:t>Orange and Black</a:t>
            </a:r>
          </a:p>
          <a:p>
            <a:pPr marL="914400" lvl="1" indent="-457200">
              <a:buFont typeface="+mj-lt"/>
              <a:buAutoNum type="alphaUcPeriod"/>
            </a:pPr>
            <a:r>
              <a:rPr lang="en-US" dirty="0"/>
              <a:t>Rare</a:t>
            </a:r>
          </a:p>
          <a:p>
            <a:pPr marL="914400" lvl="1" indent="-457200">
              <a:buFont typeface="+mj-lt"/>
              <a:buAutoNum type="alphaUcPeriod"/>
            </a:pPr>
            <a:r>
              <a:rPr lang="en-US" dirty="0"/>
              <a:t>Extinct</a:t>
            </a:r>
          </a:p>
          <a:p>
            <a:pPr marL="914400" lvl="1" indent="-457200">
              <a:buFont typeface="+mj-lt"/>
              <a:buAutoNum type="alphaUcPeriod"/>
            </a:pPr>
            <a:endParaRPr lang="en-US" dirty="0"/>
          </a:p>
        </p:txBody>
      </p:sp>
      <p:pic>
        <p:nvPicPr>
          <p:cNvPr id="5" name="Picture 4">
            <a:extLst>
              <a:ext uri="{FF2B5EF4-FFF2-40B4-BE49-F238E27FC236}">
                <a16:creationId xmlns:a16="http://schemas.microsoft.com/office/drawing/2014/main" id="{A180E188-8D38-4132-8469-20861ADF957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6141302"/>
            <a:ext cx="990600" cy="70485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tiger lying in the snow&#10;&#10;Description automatically generated">
            <a:extLst>
              <a:ext uri="{FF2B5EF4-FFF2-40B4-BE49-F238E27FC236}">
                <a16:creationId xmlns:a16="http://schemas.microsoft.com/office/drawing/2014/main" id="{C69118BC-C8B1-4EFB-ADDB-1C6B1E05727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739662" y="1825625"/>
            <a:ext cx="6019948" cy="4015259"/>
          </a:xfrm>
          <a:prstGeom prst="rect">
            <a:avLst/>
          </a:prstGeom>
        </p:spPr>
      </p:pic>
      <p:sp>
        <p:nvSpPr>
          <p:cNvPr id="8" name="TextBox 7">
            <a:extLst>
              <a:ext uri="{FF2B5EF4-FFF2-40B4-BE49-F238E27FC236}">
                <a16:creationId xmlns:a16="http://schemas.microsoft.com/office/drawing/2014/main" id="{73C96939-9AD0-46F5-A3B9-3824629184E6}"/>
              </a:ext>
            </a:extLst>
          </p:cNvPr>
          <p:cNvSpPr txBox="1"/>
          <p:nvPr/>
        </p:nvSpPr>
        <p:spPr>
          <a:xfrm>
            <a:off x="10214635" y="5837321"/>
            <a:ext cx="1544975" cy="276999"/>
          </a:xfrm>
          <a:prstGeom prst="rect">
            <a:avLst/>
          </a:prstGeom>
          <a:noFill/>
        </p:spPr>
        <p:txBody>
          <a:bodyPr wrap="none" rtlCol="0">
            <a:spAutoFit/>
          </a:bodyPr>
          <a:lstStyle/>
          <a:p>
            <a:r>
              <a:rPr lang="en-US" sz="1200" dirty="0"/>
              <a:t>Photo by John Gomes</a:t>
            </a:r>
          </a:p>
        </p:txBody>
      </p:sp>
    </p:spTree>
    <p:extLst>
      <p:ext uri="{BB962C8B-B14F-4D97-AF65-F5344CB8AC3E}">
        <p14:creationId xmlns:p14="http://schemas.microsoft.com/office/powerpoint/2010/main" val="5729875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A27643-FAF3-4939-9D30-FF77FC99DCB2}"/>
              </a:ext>
            </a:extLst>
          </p:cNvPr>
          <p:cNvSpPr>
            <a:spLocks noGrp="1"/>
          </p:cNvSpPr>
          <p:nvPr>
            <p:ph type="title"/>
          </p:nvPr>
        </p:nvSpPr>
        <p:spPr/>
        <p:txBody>
          <a:bodyPr/>
          <a:lstStyle/>
          <a:p>
            <a:r>
              <a:rPr lang="en-US" dirty="0"/>
              <a:t>Amur Tigers are endangered…</a:t>
            </a:r>
          </a:p>
        </p:txBody>
      </p:sp>
      <p:sp>
        <p:nvSpPr>
          <p:cNvPr id="3" name="Content Placeholder 2">
            <a:extLst>
              <a:ext uri="{FF2B5EF4-FFF2-40B4-BE49-F238E27FC236}">
                <a16:creationId xmlns:a16="http://schemas.microsoft.com/office/drawing/2014/main" id="{3AE65A03-C35D-4734-8AA7-CDB12C60525F}"/>
              </a:ext>
            </a:extLst>
          </p:cNvPr>
          <p:cNvSpPr>
            <a:spLocks noGrp="1"/>
          </p:cNvSpPr>
          <p:nvPr>
            <p:ph idx="1"/>
          </p:nvPr>
        </p:nvSpPr>
        <p:spPr/>
        <p:txBody>
          <a:bodyPr/>
          <a:lstStyle/>
          <a:p>
            <a:r>
              <a:rPr lang="en-US" dirty="0"/>
              <a:t>What does “endangered” mean?</a:t>
            </a:r>
          </a:p>
          <a:p>
            <a:pPr marL="914400" lvl="1" indent="-457200">
              <a:buFont typeface="+mj-lt"/>
              <a:buAutoNum type="alphaUcPeriod"/>
            </a:pPr>
            <a:r>
              <a:rPr lang="en-US" dirty="0">
                <a:solidFill>
                  <a:schemeClr val="bg2">
                    <a:lumMod val="75000"/>
                  </a:schemeClr>
                </a:solidFill>
              </a:rPr>
              <a:t>Common</a:t>
            </a:r>
          </a:p>
          <a:p>
            <a:pPr marL="914400" lvl="1" indent="-457200">
              <a:buFont typeface="+mj-lt"/>
              <a:buAutoNum type="alphaUcPeriod"/>
            </a:pPr>
            <a:r>
              <a:rPr lang="en-US" dirty="0">
                <a:solidFill>
                  <a:schemeClr val="bg2">
                    <a:lumMod val="75000"/>
                  </a:schemeClr>
                </a:solidFill>
              </a:rPr>
              <a:t>Orange and Black</a:t>
            </a:r>
          </a:p>
          <a:p>
            <a:pPr marL="914400" lvl="1" indent="-457200">
              <a:buFont typeface="+mj-lt"/>
              <a:buAutoNum type="alphaUcPeriod"/>
            </a:pPr>
            <a:r>
              <a:rPr lang="en-US" b="1" u="sng" dirty="0"/>
              <a:t>Rare</a:t>
            </a:r>
          </a:p>
          <a:p>
            <a:pPr marL="914400" lvl="1" indent="-457200">
              <a:buFont typeface="+mj-lt"/>
              <a:buAutoNum type="alphaUcPeriod"/>
            </a:pPr>
            <a:r>
              <a:rPr lang="en-US" dirty="0">
                <a:solidFill>
                  <a:schemeClr val="bg2">
                    <a:lumMod val="75000"/>
                  </a:schemeClr>
                </a:solidFill>
              </a:rPr>
              <a:t>Extinct</a:t>
            </a:r>
          </a:p>
          <a:p>
            <a:endParaRPr lang="en-US" dirty="0"/>
          </a:p>
        </p:txBody>
      </p:sp>
      <p:sp>
        <p:nvSpPr>
          <p:cNvPr id="5" name="TextBox 4">
            <a:extLst>
              <a:ext uri="{FF2B5EF4-FFF2-40B4-BE49-F238E27FC236}">
                <a16:creationId xmlns:a16="http://schemas.microsoft.com/office/drawing/2014/main" id="{AEC88866-1B9A-451B-BA9E-F35E17435C2A}"/>
              </a:ext>
            </a:extLst>
          </p:cNvPr>
          <p:cNvSpPr txBox="1"/>
          <p:nvPr/>
        </p:nvSpPr>
        <p:spPr>
          <a:xfrm>
            <a:off x="9364626" y="6127234"/>
            <a:ext cx="2081899" cy="369332"/>
          </a:xfrm>
          <a:prstGeom prst="rect">
            <a:avLst/>
          </a:prstGeom>
          <a:noFill/>
        </p:spPr>
        <p:txBody>
          <a:bodyPr wrap="square">
            <a:spAutoFit/>
          </a:bodyPr>
          <a:lstStyle/>
          <a:p>
            <a:r>
              <a:rPr lang="en-US" dirty="0">
                <a:hlinkClick r:id="rId2" action="ppaction://hlinksldjump"/>
              </a:rPr>
              <a:t>Back to Game Board</a:t>
            </a:r>
            <a:endParaRPr lang="en-US" dirty="0"/>
          </a:p>
        </p:txBody>
      </p:sp>
      <p:pic>
        <p:nvPicPr>
          <p:cNvPr id="4" name="Picture 4">
            <a:extLst>
              <a:ext uri="{FF2B5EF4-FFF2-40B4-BE49-F238E27FC236}">
                <a16:creationId xmlns:a16="http://schemas.microsoft.com/office/drawing/2014/main" id="{F317F0BF-FA48-47C7-A39A-F44348771DB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6141302"/>
            <a:ext cx="990600" cy="70485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IUCN Classification : Critically Endangered, Endangered and Vulnerable">
            <a:extLst>
              <a:ext uri="{FF2B5EF4-FFF2-40B4-BE49-F238E27FC236}">
                <a16:creationId xmlns:a16="http://schemas.microsoft.com/office/drawing/2014/main" id="{AAC7BE90-E061-4097-B6EE-B247D25AE971}"/>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690575" y="2386012"/>
            <a:ext cx="5715000" cy="208597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FAEFB05A-D93A-481E-B5A6-421B493B21A2}"/>
              </a:ext>
            </a:extLst>
          </p:cNvPr>
          <p:cNvSpPr txBox="1"/>
          <p:nvPr/>
        </p:nvSpPr>
        <p:spPr>
          <a:xfrm>
            <a:off x="5992360" y="4770477"/>
            <a:ext cx="3111429" cy="369332"/>
          </a:xfrm>
          <a:prstGeom prst="rect">
            <a:avLst/>
          </a:prstGeom>
          <a:noFill/>
        </p:spPr>
        <p:txBody>
          <a:bodyPr wrap="none" rtlCol="0">
            <a:spAutoFit/>
          </a:bodyPr>
          <a:lstStyle/>
          <a:p>
            <a:r>
              <a:rPr lang="en-US" dirty="0"/>
              <a:t>IUCN scale of population status</a:t>
            </a:r>
          </a:p>
        </p:txBody>
      </p:sp>
    </p:spTree>
    <p:extLst>
      <p:ext uri="{BB962C8B-B14F-4D97-AF65-F5344CB8AC3E}">
        <p14:creationId xmlns:p14="http://schemas.microsoft.com/office/powerpoint/2010/main" val="30874410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3DA052-F279-40A4-9AF7-91607C7C2767}"/>
              </a:ext>
            </a:extLst>
          </p:cNvPr>
          <p:cNvSpPr>
            <a:spLocks noGrp="1"/>
          </p:cNvSpPr>
          <p:nvPr>
            <p:ph type="title"/>
          </p:nvPr>
        </p:nvSpPr>
        <p:spPr/>
        <p:txBody>
          <a:bodyPr/>
          <a:lstStyle/>
          <a:p>
            <a:r>
              <a:rPr lang="en-US" dirty="0"/>
              <a:t>Name this small, dog-like canine species by it’s </a:t>
            </a:r>
            <a:r>
              <a:rPr lang="en-US" dirty="0">
                <a:hlinkClick r:id="rId4" action="ppaction://hlinksldjump"/>
              </a:rPr>
              <a:t>sound</a:t>
            </a:r>
            <a:endParaRPr lang="en-US" dirty="0"/>
          </a:p>
        </p:txBody>
      </p:sp>
      <p:sp>
        <p:nvSpPr>
          <p:cNvPr id="3" name="Content Placeholder 2">
            <a:extLst>
              <a:ext uri="{FF2B5EF4-FFF2-40B4-BE49-F238E27FC236}">
                <a16:creationId xmlns:a16="http://schemas.microsoft.com/office/drawing/2014/main" id="{43556450-C481-4436-8FB0-5F6470306E5C}"/>
              </a:ext>
            </a:extLst>
          </p:cNvPr>
          <p:cNvSpPr>
            <a:spLocks noGrp="1"/>
          </p:cNvSpPr>
          <p:nvPr>
            <p:ph idx="1"/>
          </p:nvPr>
        </p:nvSpPr>
        <p:spPr/>
        <p:txBody>
          <a:bodyPr/>
          <a:lstStyle/>
          <a:p>
            <a:pPr marL="0" indent="0">
              <a:buNone/>
            </a:pPr>
            <a:r>
              <a:rPr lang="en-US" dirty="0"/>
              <a:t>(Hint, you can find two of them at the Alaska Zoo!)</a:t>
            </a:r>
          </a:p>
        </p:txBody>
      </p:sp>
      <p:pic>
        <p:nvPicPr>
          <p:cNvPr id="4" name="yell-YELLCoyotes150315">
            <a:hlinkClick r:id="" action="ppaction://media"/>
            <a:extLst>
              <a:ext uri="{FF2B5EF4-FFF2-40B4-BE49-F238E27FC236}">
                <a16:creationId xmlns:a16="http://schemas.microsoft.com/office/drawing/2014/main" id="{94361D9B-5C65-4057-A0E6-B36FD5648CA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pic>
        <p:nvPicPr>
          <p:cNvPr id="6" name="Picture 4">
            <a:extLst>
              <a:ext uri="{FF2B5EF4-FFF2-40B4-BE49-F238E27FC236}">
                <a16:creationId xmlns:a16="http://schemas.microsoft.com/office/drawing/2014/main" id="{B939A965-8396-49C8-A42A-B0E6629ECBC4}"/>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0" y="6141302"/>
            <a:ext cx="990600" cy="704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9060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000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45455">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7E4DC6-BCBC-45DA-A29B-310C7C6AA458}"/>
              </a:ext>
            </a:extLst>
          </p:cNvPr>
          <p:cNvSpPr>
            <a:spLocks noGrp="1"/>
          </p:cNvSpPr>
          <p:nvPr>
            <p:ph type="title"/>
          </p:nvPr>
        </p:nvSpPr>
        <p:spPr/>
        <p:txBody>
          <a:bodyPr/>
          <a:lstStyle/>
          <a:p>
            <a:r>
              <a:rPr lang="en-US" b="1" dirty="0"/>
              <a:t>Coyote</a:t>
            </a:r>
          </a:p>
        </p:txBody>
      </p:sp>
      <p:pic>
        <p:nvPicPr>
          <p:cNvPr id="7" name="Content Placeholder 6" descr="A close up&#10;&#10;Description automatically generated">
            <a:extLst>
              <a:ext uri="{FF2B5EF4-FFF2-40B4-BE49-F238E27FC236}">
                <a16:creationId xmlns:a16="http://schemas.microsoft.com/office/drawing/2014/main" id="{82710541-4683-4726-B171-471AC04DC94D}"/>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2832496" y="1825625"/>
            <a:ext cx="6527007" cy="4351338"/>
          </a:xfrm>
        </p:spPr>
      </p:pic>
      <p:sp>
        <p:nvSpPr>
          <p:cNvPr id="5" name="TextBox 4">
            <a:extLst>
              <a:ext uri="{FF2B5EF4-FFF2-40B4-BE49-F238E27FC236}">
                <a16:creationId xmlns:a16="http://schemas.microsoft.com/office/drawing/2014/main" id="{3EAEFBF8-3C1D-4734-84C3-0518A9C8645C}"/>
              </a:ext>
            </a:extLst>
          </p:cNvPr>
          <p:cNvSpPr txBox="1"/>
          <p:nvPr/>
        </p:nvSpPr>
        <p:spPr>
          <a:xfrm>
            <a:off x="9375258" y="6308209"/>
            <a:ext cx="2405616" cy="369332"/>
          </a:xfrm>
          <a:prstGeom prst="rect">
            <a:avLst/>
          </a:prstGeom>
          <a:noFill/>
        </p:spPr>
        <p:txBody>
          <a:bodyPr wrap="square">
            <a:spAutoFit/>
          </a:bodyPr>
          <a:lstStyle/>
          <a:p>
            <a:r>
              <a:rPr lang="en-US" dirty="0">
                <a:hlinkClick r:id="rId3" action="ppaction://hlinksldjump"/>
              </a:rPr>
              <a:t>Back to Game Board</a:t>
            </a:r>
            <a:endParaRPr lang="en-US" dirty="0"/>
          </a:p>
        </p:txBody>
      </p:sp>
      <p:pic>
        <p:nvPicPr>
          <p:cNvPr id="4" name="Picture 4">
            <a:extLst>
              <a:ext uri="{FF2B5EF4-FFF2-40B4-BE49-F238E27FC236}">
                <a16:creationId xmlns:a16="http://schemas.microsoft.com/office/drawing/2014/main" id="{B8D67F98-C815-4EB6-BC6F-E9F321D66804}"/>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6141302"/>
            <a:ext cx="990600" cy="70485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7F85DDB7-FF37-4F17-A1CB-7EDFCD8EA4A4}"/>
              </a:ext>
            </a:extLst>
          </p:cNvPr>
          <p:cNvSpPr txBox="1"/>
          <p:nvPr/>
        </p:nvSpPr>
        <p:spPr>
          <a:xfrm>
            <a:off x="2788194" y="6141302"/>
            <a:ext cx="1544975" cy="276999"/>
          </a:xfrm>
          <a:prstGeom prst="rect">
            <a:avLst/>
          </a:prstGeom>
          <a:noFill/>
        </p:spPr>
        <p:txBody>
          <a:bodyPr wrap="none" rtlCol="0">
            <a:spAutoFit/>
          </a:bodyPr>
          <a:lstStyle/>
          <a:p>
            <a:r>
              <a:rPr lang="en-US" sz="1200" dirty="0"/>
              <a:t>Photo by John Gomes</a:t>
            </a:r>
          </a:p>
        </p:txBody>
      </p:sp>
    </p:spTree>
    <p:extLst>
      <p:ext uri="{BB962C8B-B14F-4D97-AF65-F5344CB8AC3E}">
        <p14:creationId xmlns:p14="http://schemas.microsoft.com/office/powerpoint/2010/main" val="22582643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689F1A-5ADE-43F3-8FFF-76406426D62C}"/>
              </a:ext>
            </a:extLst>
          </p:cNvPr>
          <p:cNvSpPr>
            <a:spLocks noGrp="1"/>
          </p:cNvSpPr>
          <p:nvPr>
            <p:ph type="title"/>
          </p:nvPr>
        </p:nvSpPr>
        <p:spPr/>
        <p:txBody>
          <a:bodyPr/>
          <a:lstStyle/>
          <a:p>
            <a:r>
              <a:rPr lang="en-US" dirty="0"/>
              <a:t>Name the one species of bear that is a strict </a:t>
            </a:r>
            <a:r>
              <a:rPr lang="en-US" dirty="0">
                <a:hlinkClick r:id="rId2" action="ppaction://hlinksldjump"/>
              </a:rPr>
              <a:t>carnivore</a:t>
            </a:r>
            <a:endParaRPr lang="en-US" dirty="0"/>
          </a:p>
        </p:txBody>
      </p:sp>
      <p:pic>
        <p:nvPicPr>
          <p:cNvPr id="8194" name="Picture 2" descr="Free stock photo of beef, butcher, food">
            <a:extLst>
              <a:ext uri="{FF2B5EF4-FFF2-40B4-BE49-F238E27FC236}">
                <a16:creationId xmlns:a16="http://schemas.microsoft.com/office/drawing/2014/main" id="{9BCDC199-B3F9-43FA-A1F6-93DD57CF25E4}"/>
              </a:ext>
            </a:extLst>
          </p:cNvPr>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bwMode="auto">
          <a:xfrm>
            <a:off x="2670047" y="1825625"/>
            <a:ext cx="6851906" cy="435133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a:extLst>
              <a:ext uri="{FF2B5EF4-FFF2-40B4-BE49-F238E27FC236}">
                <a16:creationId xmlns:a16="http://schemas.microsoft.com/office/drawing/2014/main" id="{1E5466E3-8D57-477A-8F94-35FB87F08669}"/>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6141302"/>
            <a:ext cx="990600" cy="704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0053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199E36-A290-4C29-ADF5-E99728BFBA87}"/>
              </a:ext>
            </a:extLst>
          </p:cNvPr>
          <p:cNvSpPr>
            <a:spLocks noGrp="1"/>
          </p:cNvSpPr>
          <p:nvPr>
            <p:ph type="title"/>
          </p:nvPr>
        </p:nvSpPr>
        <p:spPr/>
        <p:txBody>
          <a:bodyPr/>
          <a:lstStyle/>
          <a:p>
            <a:r>
              <a:rPr lang="en-US" b="1" dirty="0"/>
              <a:t>Polar Bear</a:t>
            </a:r>
          </a:p>
        </p:txBody>
      </p:sp>
      <p:sp>
        <p:nvSpPr>
          <p:cNvPr id="3" name="Content Placeholder 2">
            <a:extLst>
              <a:ext uri="{FF2B5EF4-FFF2-40B4-BE49-F238E27FC236}">
                <a16:creationId xmlns:a16="http://schemas.microsoft.com/office/drawing/2014/main" id="{74216A03-034C-48FD-B1EE-31B43417C5E3}"/>
              </a:ext>
            </a:extLst>
          </p:cNvPr>
          <p:cNvSpPr>
            <a:spLocks noGrp="1"/>
          </p:cNvSpPr>
          <p:nvPr>
            <p:ph idx="1"/>
          </p:nvPr>
        </p:nvSpPr>
        <p:spPr/>
        <p:txBody>
          <a:bodyPr/>
          <a:lstStyle/>
          <a:p>
            <a:r>
              <a:rPr lang="en-US" dirty="0"/>
              <a:t>BONUS QUESTION: </a:t>
            </a:r>
          </a:p>
          <a:p>
            <a:pPr lvl="1"/>
            <a:r>
              <a:rPr lang="en-US" dirty="0"/>
              <a:t>Earn 400 more points if you know what type of diet brown and black bears follow</a:t>
            </a:r>
          </a:p>
          <a:p>
            <a:pPr lvl="2"/>
            <a:r>
              <a:rPr lang="en-US" dirty="0"/>
              <a:t>Hint: they eat both </a:t>
            </a:r>
            <a:r>
              <a:rPr lang="en-US" dirty="0">
                <a:hlinkClick r:id="rId2" action="ppaction://hlinksldjump"/>
              </a:rPr>
              <a:t>plants and animals</a:t>
            </a:r>
            <a:r>
              <a:rPr lang="en-US" dirty="0"/>
              <a:t>!</a:t>
            </a:r>
          </a:p>
        </p:txBody>
      </p:sp>
      <p:pic>
        <p:nvPicPr>
          <p:cNvPr id="5" name="Picture 4">
            <a:extLst>
              <a:ext uri="{FF2B5EF4-FFF2-40B4-BE49-F238E27FC236}">
                <a16:creationId xmlns:a16="http://schemas.microsoft.com/office/drawing/2014/main" id="{084B29CF-AFBE-4655-A3B5-0233B16D603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6141302"/>
            <a:ext cx="990600" cy="70485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picture containing standing, sitting, snow, building&#10;&#10;Description automatically generated">
            <a:extLst>
              <a:ext uri="{FF2B5EF4-FFF2-40B4-BE49-F238E27FC236}">
                <a16:creationId xmlns:a16="http://schemas.microsoft.com/office/drawing/2014/main" id="{FD60AACF-234D-43FB-B308-8A145CF0F49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41684" y="2735967"/>
            <a:ext cx="4442691" cy="3994438"/>
          </a:xfrm>
          <a:prstGeom prst="rect">
            <a:avLst/>
          </a:prstGeom>
        </p:spPr>
      </p:pic>
      <p:sp>
        <p:nvSpPr>
          <p:cNvPr id="8" name="TextBox 7">
            <a:extLst>
              <a:ext uri="{FF2B5EF4-FFF2-40B4-BE49-F238E27FC236}">
                <a16:creationId xmlns:a16="http://schemas.microsoft.com/office/drawing/2014/main" id="{114DC04D-ADB2-4ED9-B58B-0127EAB137DA}"/>
              </a:ext>
            </a:extLst>
          </p:cNvPr>
          <p:cNvSpPr txBox="1"/>
          <p:nvPr/>
        </p:nvSpPr>
        <p:spPr>
          <a:xfrm>
            <a:off x="9439400" y="6492875"/>
            <a:ext cx="1544975" cy="276999"/>
          </a:xfrm>
          <a:prstGeom prst="rect">
            <a:avLst/>
          </a:prstGeom>
          <a:noFill/>
        </p:spPr>
        <p:txBody>
          <a:bodyPr wrap="none" rtlCol="0">
            <a:spAutoFit/>
          </a:bodyPr>
          <a:lstStyle/>
          <a:p>
            <a:r>
              <a:rPr lang="en-US" sz="1200" dirty="0"/>
              <a:t>Photo by John Gomes</a:t>
            </a:r>
          </a:p>
        </p:txBody>
      </p:sp>
    </p:spTree>
    <p:extLst>
      <p:ext uri="{BB962C8B-B14F-4D97-AF65-F5344CB8AC3E}">
        <p14:creationId xmlns:p14="http://schemas.microsoft.com/office/powerpoint/2010/main" val="16115109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FA35D4-F865-48FE-96A7-66A0E332F0EE}"/>
              </a:ext>
            </a:extLst>
          </p:cNvPr>
          <p:cNvSpPr>
            <a:spLocks noGrp="1"/>
          </p:cNvSpPr>
          <p:nvPr>
            <p:ph type="title"/>
          </p:nvPr>
        </p:nvSpPr>
        <p:spPr/>
        <p:txBody>
          <a:bodyPr/>
          <a:lstStyle/>
          <a:p>
            <a:r>
              <a:rPr lang="en-US" dirty="0"/>
              <a:t>Omnivore – a diet of meat </a:t>
            </a:r>
            <a:r>
              <a:rPr lang="en-US" u="sng" dirty="0"/>
              <a:t>and</a:t>
            </a:r>
            <a:r>
              <a:rPr lang="en-US" dirty="0"/>
              <a:t> plants</a:t>
            </a:r>
          </a:p>
        </p:txBody>
      </p:sp>
      <p:pic>
        <p:nvPicPr>
          <p:cNvPr id="6" name="Content Placeholder 5" descr="A brown bear sitting on top of a dirt field&#10;&#10;Description automatically generated">
            <a:extLst>
              <a:ext uri="{FF2B5EF4-FFF2-40B4-BE49-F238E27FC236}">
                <a16:creationId xmlns:a16="http://schemas.microsoft.com/office/drawing/2014/main" id="{EC707926-AE6C-4B00-850E-4B5B7FEFAB7E}"/>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2832496" y="1825625"/>
            <a:ext cx="6527007" cy="4351338"/>
          </a:xfrm>
        </p:spPr>
      </p:pic>
      <p:sp>
        <p:nvSpPr>
          <p:cNvPr id="7" name="TextBox 6">
            <a:extLst>
              <a:ext uri="{FF2B5EF4-FFF2-40B4-BE49-F238E27FC236}">
                <a16:creationId xmlns:a16="http://schemas.microsoft.com/office/drawing/2014/main" id="{F091D51A-5365-4313-ADD2-047CC4127E4A}"/>
              </a:ext>
            </a:extLst>
          </p:cNvPr>
          <p:cNvSpPr txBox="1"/>
          <p:nvPr/>
        </p:nvSpPr>
        <p:spPr>
          <a:xfrm>
            <a:off x="9353993" y="6176963"/>
            <a:ext cx="2086640" cy="369332"/>
          </a:xfrm>
          <a:prstGeom prst="rect">
            <a:avLst/>
          </a:prstGeom>
          <a:noFill/>
        </p:spPr>
        <p:txBody>
          <a:bodyPr wrap="square">
            <a:spAutoFit/>
          </a:bodyPr>
          <a:lstStyle/>
          <a:p>
            <a:r>
              <a:rPr lang="en-US" dirty="0">
                <a:hlinkClick r:id="rId3" action="ppaction://hlinksldjump"/>
              </a:rPr>
              <a:t>Back to Game Board</a:t>
            </a:r>
            <a:endParaRPr lang="en-US" dirty="0"/>
          </a:p>
        </p:txBody>
      </p:sp>
      <p:pic>
        <p:nvPicPr>
          <p:cNvPr id="4" name="Picture 4">
            <a:extLst>
              <a:ext uri="{FF2B5EF4-FFF2-40B4-BE49-F238E27FC236}">
                <a16:creationId xmlns:a16="http://schemas.microsoft.com/office/drawing/2014/main" id="{5EA9B288-8696-4555-84E2-A044613B73B5}"/>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6141302"/>
            <a:ext cx="990600" cy="70485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CC8F2ED8-E611-48D8-A498-2F1655434A25}"/>
              </a:ext>
            </a:extLst>
          </p:cNvPr>
          <p:cNvSpPr txBox="1"/>
          <p:nvPr/>
        </p:nvSpPr>
        <p:spPr>
          <a:xfrm>
            <a:off x="2821864" y="5677833"/>
            <a:ext cx="1544975" cy="276999"/>
          </a:xfrm>
          <a:prstGeom prst="rect">
            <a:avLst/>
          </a:prstGeom>
          <a:noFill/>
        </p:spPr>
        <p:txBody>
          <a:bodyPr wrap="none" rtlCol="0">
            <a:spAutoFit/>
          </a:bodyPr>
          <a:lstStyle/>
          <a:p>
            <a:r>
              <a:rPr lang="en-US" sz="1200" dirty="0"/>
              <a:t>Photo by John Gomes</a:t>
            </a:r>
          </a:p>
        </p:txBody>
      </p:sp>
      <p:sp>
        <p:nvSpPr>
          <p:cNvPr id="11" name="TextBox 10">
            <a:extLst>
              <a:ext uri="{FF2B5EF4-FFF2-40B4-BE49-F238E27FC236}">
                <a16:creationId xmlns:a16="http://schemas.microsoft.com/office/drawing/2014/main" id="{EFA90203-C0E0-4232-82AA-1DE541794EB6}"/>
              </a:ext>
            </a:extLst>
          </p:cNvPr>
          <p:cNvSpPr txBox="1"/>
          <p:nvPr/>
        </p:nvSpPr>
        <p:spPr>
          <a:xfrm>
            <a:off x="9516140" y="2346334"/>
            <a:ext cx="2381693" cy="2308324"/>
          </a:xfrm>
          <a:prstGeom prst="rect">
            <a:avLst/>
          </a:prstGeom>
          <a:noFill/>
        </p:spPr>
        <p:txBody>
          <a:bodyPr wrap="square" rtlCol="0">
            <a:spAutoFit/>
          </a:bodyPr>
          <a:lstStyle/>
          <a:p>
            <a:r>
              <a:rPr lang="en-US" dirty="0"/>
              <a:t>This adaptation of being able to eat almost anything has caused problems between humans and bears.  </a:t>
            </a:r>
            <a:r>
              <a:rPr lang="en-US" b="1" dirty="0"/>
              <a:t>Always use bear safe ways for storing trash!</a:t>
            </a:r>
          </a:p>
        </p:txBody>
      </p:sp>
    </p:spTree>
    <p:extLst>
      <p:ext uri="{BB962C8B-B14F-4D97-AF65-F5344CB8AC3E}">
        <p14:creationId xmlns:p14="http://schemas.microsoft.com/office/powerpoint/2010/main" val="28445340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76A7191-A646-45C4-A8A9-C3B3F27E25E5}"/>
              </a:ext>
            </a:extLst>
          </p:cNvPr>
          <p:cNvSpPr>
            <a:spLocks noGrp="1"/>
          </p:cNvSpPr>
          <p:nvPr>
            <p:ph idx="1"/>
          </p:nvPr>
        </p:nvSpPr>
        <p:spPr>
          <a:xfrm>
            <a:off x="838200" y="400863"/>
            <a:ext cx="10515600" cy="4351338"/>
          </a:xfrm>
        </p:spPr>
        <p:txBody>
          <a:bodyPr/>
          <a:lstStyle/>
          <a:p>
            <a:r>
              <a:rPr lang="en-US" dirty="0"/>
              <a:t>The Zoo has 3 animal types that change from brown to white in the winter months.  What is this adaptation called when an animal’s color helps it </a:t>
            </a:r>
            <a:r>
              <a:rPr lang="en-US" dirty="0">
                <a:hlinkClick r:id="rId2" action="ppaction://hlinksldjump"/>
              </a:rPr>
              <a:t>blend in with its surroundings</a:t>
            </a:r>
            <a:r>
              <a:rPr lang="en-US" dirty="0"/>
              <a:t>?</a:t>
            </a:r>
          </a:p>
        </p:txBody>
      </p:sp>
      <p:pic>
        <p:nvPicPr>
          <p:cNvPr id="5" name="Picture 4">
            <a:extLst>
              <a:ext uri="{FF2B5EF4-FFF2-40B4-BE49-F238E27FC236}">
                <a16:creationId xmlns:a16="http://schemas.microsoft.com/office/drawing/2014/main" id="{435BF03C-E2CB-48F7-9D99-24DA39EA1DF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6141302"/>
            <a:ext cx="990600" cy="70485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A picture containing grass, mammal, outdoor, field&#10;&#10;Description automatically generated">
            <a:extLst>
              <a:ext uri="{FF2B5EF4-FFF2-40B4-BE49-F238E27FC236}">
                <a16:creationId xmlns:a16="http://schemas.microsoft.com/office/drawing/2014/main" id="{55A112EC-300F-48D8-8A71-91A5D642D51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567579" y="2077586"/>
            <a:ext cx="3056841" cy="3675894"/>
          </a:xfrm>
          <a:prstGeom prst="rect">
            <a:avLst/>
          </a:prstGeom>
        </p:spPr>
      </p:pic>
      <p:pic>
        <p:nvPicPr>
          <p:cNvPr id="10" name="Picture 9" descr="A small brown animal in the grass&#10;&#10;Description automatically generated">
            <a:extLst>
              <a:ext uri="{FF2B5EF4-FFF2-40B4-BE49-F238E27FC236}">
                <a16:creationId xmlns:a16="http://schemas.microsoft.com/office/drawing/2014/main" id="{0339D290-547F-4813-A2D9-831C34201D0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801337" y="2763128"/>
            <a:ext cx="4097438" cy="2304809"/>
          </a:xfrm>
          <a:prstGeom prst="rect">
            <a:avLst/>
          </a:prstGeom>
        </p:spPr>
      </p:pic>
      <p:sp>
        <p:nvSpPr>
          <p:cNvPr id="12" name="TextBox 11">
            <a:extLst>
              <a:ext uri="{FF2B5EF4-FFF2-40B4-BE49-F238E27FC236}">
                <a16:creationId xmlns:a16="http://schemas.microsoft.com/office/drawing/2014/main" id="{AEC33806-5838-422E-BE7A-0BD31122AEA8}"/>
              </a:ext>
            </a:extLst>
          </p:cNvPr>
          <p:cNvSpPr txBox="1"/>
          <p:nvPr/>
        </p:nvSpPr>
        <p:spPr>
          <a:xfrm>
            <a:off x="1815718" y="5384148"/>
            <a:ext cx="1055161" cy="369332"/>
          </a:xfrm>
          <a:prstGeom prst="rect">
            <a:avLst/>
          </a:prstGeom>
          <a:noFill/>
        </p:spPr>
        <p:txBody>
          <a:bodyPr wrap="none" rtlCol="0">
            <a:spAutoFit/>
          </a:bodyPr>
          <a:lstStyle/>
          <a:p>
            <a:r>
              <a:rPr lang="en-US" dirty="0"/>
              <a:t>Arctic fox</a:t>
            </a:r>
          </a:p>
        </p:txBody>
      </p:sp>
      <p:sp>
        <p:nvSpPr>
          <p:cNvPr id="14" name="TextBox 13">
            <a:extLst>
              <a:ext uri="{FF2B5EF4-FFF2-40B4-BE49-F238E27FC236}">
                <a16:creationId xmlns:a16="http://schemas.microsoft.com/office/drawing/2014/main" id="{1C5284A1-FFC1-4D11-AC2A-984F6873E60F}"/>
              </a:ext>
            </a:extLst>
          </p:cNvPr>
          <p:cNvSpPr txBox="1"/>
          <p:nvPr/>
        </p:nvSpPr>
        <p:spPr>
          <a:xfrm>
            <a:off x="5497117" y="5956636"/>
            <a:ext cx="1197764" cy="369332"/>
          </a:xfrm>
          <a:prstGeom prst="rect">
            <a:avLst/>
          </a:prstGeom>
          <a:noFill/>
        </p:spPr>
        <p:txBody>
          <a:bodyPr wrap="none" rtlCol="0">
            <a:spAutoFit/>
          </a:bodyPr>
          <a:lstStyle/>
          <a:p>
            <a:r>
              <a:rPr lang="en-US" dirty="0"/>
              <a:t>Arctic hare</a:t>
            </a:r>
          </a:p>
        </p:txBody>
      </p:sp>
      <p:sp>
        <p:nvSpPr>
          <p:cNvPr id="16" name="TextBox 15">
            <a:extLst>
              <a:ext uri="{FF2B5EF4-FFF2-40B4-BE49-F238E27FC236}">
                <a16:creationId xmlns:a16="http://schemas.microsoft.com/office/drawing/2014/main" id="{FDA2FCEE-C5DB-4DDB-9976-00398714472F}"/>
              </a:ext>
            </a:extLst>
          </p:cNvPr>
          <p:cNvSpPr txBox="1"/>
          <p:nvPr/>
        </p:nvSpPr>
        <p:spPr>
          <a:xfrm>
            <a:off x="9424298" y="5384148"/>
            <a:ext cx="851515" cy="369332"/>
          </a:xfrm>
          <a:prstGeom prst="rect">
            <a:avLst/>
          </a:prstGeom>
          <a:noFill/>
        </p:spPr>
        <p:txBody>
          <a:bodyPr wrap="none" rtlCol="0">
            <a:spAutoFit/>
          </a:bodyPr>
          <a:lstStyle/>
          <a:p>
            <a:r>
              <a:rPr lang="en-US" dirty="0"/>
              <a:t>Ermine</a:t>
            </a:r>
          </a:p>
        </p:txBody>
      </p:sp>
      <p:pic>
        <p:nvPicPr>
          <p:cNvPr id="4" name="Picture 3" descr="A fox standing on a lush green field&#10;&#10;Description automatically generated">
            <a:extLst>
              <a:ext uri="{FF2B5EF4-FFF2-40B4-BE49-F238E27FC236}">
                <a16:creationId xmlns:a16="http://schemas.microsoft.com/office/drawing/2014/main" id="{26A895EF-2DD0-4323-AA20-8B99382D87A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19772" y="2691902"/>
            <a:ext cx="3670890" cy="2447260"/>
          </a:xfrm>
          <a:prstGeom prst="rect">
            <a:avLst/>
          </a:prstGeom>
        </p:spPr>
      </p:pic>
    </p:spTree>
    <p:extLst>
      <p:ext uri="{BB962C8B-B14F-4D97-AF65-F5344CB8AC3E}">
        <p14:creationId xmlns:p14="http://schemas.microsoft.com/office/powerpoint/2010/main" val="6311101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D9C7D9-1D91-49B8-AECC-716ADF919BFD}"/>
              </a:ext>
            </a:extLst>
          </p:cNvPr>
          <p:cNvSpPr>
            <a:spLocks noGrp="1"/>
          </p:cNvSpPr>
          <p:nvPr>
            <p:ph type="title"/>
          </p:nvPr>
        </p:nvSpPr>
        <p:spPr/>
        <p:txBody>
          <a:bodyPr/>
          <a:lstStyle/>
          <a:p>
            <a:r>
              <a:rPr lang="en-US" dirty="0"/>
              <a:t>Camouflage</a:t>
            </a:r>
          </a:p>
        </p:txBody>
      </p:sp>
      <p:pic>
        <p:nvPicPr>
          <p:cNvPr id="5" name="Picture 4">
            <a:extLst>
              <a:ext uri="{FF2B5EF4-FFF2-40B4-BE49-F238E27FC236}">
                <a16:creationId xmlns:a16="http://schemas.microsoft.com/office/drawing/2014/main" id="{750B21A5-AB53-45DA-834E-C8C57ECB7E83}"/>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6141302"/>
            <a:ext cx="990600" cy="70485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F6A962B8-093A-4973-AF81-7053C0B411FD}"/>
              </a:ext>
            </a:extLst>
          </p:cNvPr>
          <p:cNvSpPr txBox="1"/>
          <p:nvPr/>
        </p:nvSpPr>
        <p:spPr>
          <a:xfrm>
            <a:off x="9924607" y="6176963"/>
            <a:ext cx="2267393" cy="369332"/>
          </a:xfrm>
          <a:prstGeom prst="rect">
            <a:avLst/>
          </a:prstGeom>
          <a:noFill/>
        </p:spPr>
        <p:txBody>
          <a:bodyPr wrap="square">
            <a:spAutoFit/>
          </a:bodyPr>
          <a:lstStyle/>
          <a:p>
            <a:r>
              <a:rPr lang="en-US" dirty="0">
                <a:hlinkClick r:id="rId3" action="ppaction://hlinksldjump"/>
              </a:rPr>
              <a:t>Back to Game Board</a:t>
            </a:r>
            <a:endParaRPr lang="en-US" dirty="0"/>
          </a:p>
        </p:txBody>
      </p:sp>
      <p:pic>
        <p:nvPicPr>
          <p:cNvPr id="14" name="Picture 13" descr="A bird sitting on top of a grass covered field&#10;&#10;Description automatically generated">
            <a:extLst>
              <a:ext uri="{FF2B5EF4-FFF2-40B4-BE49-F238E27FC236}">
                <a16:creationId xmlns:a16="http://schemas.microsoft.com/office/drawing/2014/main" id="{77694232-85E8-49A4-B9EA-254A7FC9651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294208" y="2304111"/>
            <a:ext cx="4128786" cy="2752524"/>
          </a:xfrm>
          <a:prstGeom prst="rect">
            <a:avLst/>
          </a:prstGeom>
        </p:spPr>
      </p:pic>
      <p:pic>
        <p:nvPicPr>
          <p:cNvPr id="16" name="Picture 15" descr="A ferret in the snow&#10;&#10;Description automatically generated">
            <a:extLst>
              <a:ext uri="{FF2B5EF4-FFF2-40B4-BE49-F238E27FC236}">
                <a16:creationId xmlns:a16="http://schemas.microsoft.com/office/drawing/2014/main" id="{237CB284-2319-4C7F-B34F-8AF0A45EF17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422994" y="2343120"/>
            <a:ext cx="3566006" cy="2674505"/>
          </a:xfrm>
          <a:prstGeom prst="rect">
            <a:avLst/>
          </a:prstGeom>
        </p:spPr>
      </p:pic>
      <p:sp>
        <p:nvSpPr>
          <p:cNvPr id="18" name="TextBox 17">
            <a:extLst>
              <a:ext uri="{FF2B5EF4-FFF2-40B4-BE49-F238E27FC236}">
                <a16:creationId xmlns:a16="http://schemas.microsoft.com/office/drawing/2014/main" id="{51293202-4B02-4828-BD33-3BA612A5958B}"/>
              </a:ext>
            </a:extLst>
          </p:cNvPr>
          <p:cNvSpPr txBox="1"/>
          <p:nvPr/>
        </p:nvSpPr>
        <p:spPr>
          <a:xfrm>
            <a:off x="1815718" y="5384148"/>
            <a:ext cx="1055161" cy="369332"/>
          </a:xfrm>
          <a:prstGeom prst="rect">
            <a:avLst/>
          </a:prstGeom>
          <a:noFill/>
        </p:spPr>
        <p:txBody>
          <a:bodyPr wrap="none" rtlCol="0">
            <a:spAutoFit/>
          </a:bodyPr>
          <a:lstStyle/>
          <a:p>
            <a:r>
              <a:rPr lang="en-US" dirty="0"/>
              <a:t>Arctic fox</a:t>
            </a:r>
          </a:p>
        </p:txBody>
      </p:sp>
      <p:sp>
        <p:nvSpPr>
          <p:cNvPr id="20" name="TextBox 19">
            <a:extLst>
              <a:ext uri="{FF2B5EF4-FFF2-40B4-BE49-F238E27FC236}">
                <a16:creationId xmlns:a16="http://schemas.microsoft.com/office/drawing/2014/main" id="{F458DE05-A805-4610-AA4C-2B5C86280068}"/>
              </a:ext>
            </a:extLst>
          </p:cNvPr>
          <p:cNvSpPr txBox="1"/>
          <p:nvPr/>
        </p:nvSpPr>
        <p:spPr>
          <a:xfrm>
            <a:off x="5497118" y="5384148"/>
            <a:ext cx="1197764" cy="369332"/>
          </a:xfrm>
          <a:prstGeom prst="rect">
            <a:avLst/>
          </a:prstGeom>
          <a:noFill/>
        </p:spPr>
        <p:txBody>
          <a:bodyPr wrap="none" rtlCol="0">
            <a:spAutoFit/>
          </a:bodyPr>
          <a:lstStyle/>
          <a:p>
            <a:r>
              <a:rPr lang="en-US" dirty="0"/>
              <a:t>Arctic hare</a:t>
            </a:r>
          </a:p>
        </p:txBody>
      </p:sp>
      <p:sp>
        <p:nvSpPr>
          <p:cNvPr id="22" name="TextBox 21">
            <a:extLst>
              <a:ext uri="{FF2B5EF4-FFF2-40B4-BE49-F238E27FC236}">
                <a16:creationId xmlns:a16="http://schemas.microsoft.com/office/drawing/2014/main" id="{95C839B0-2ADD-47EE-AB5B-1582E1EDC926}"/>
              </a:ext>
            </a:extLst>
          </p:cNvPr>
          <p:cNvSpPr txBox="1"/>
          <p:nvPr/>
        </p:nvSpPr>
        <p:spPr>
          <a:xfrm>
            <a:off x="9424298" y="5384148"/>
            <a:ext cx="851515" cy="369332"/>
          </a:xfrm>
          <a:prstGeom prst="rect">
            <a:avLst/>
          </a:prstGeom>
          <a:noFill/>
        </p:spPr>
        <p:txBody>
          <a:bodyPr wrap="none" rtlCol="0">
            <a:spAutoFit/>
          </a:bodyPr>
          <a:lstStyle/>
          <a:p>
            <a:r>
              <a:rPr lang="en-US" dirty="0"/>
              <a:t>Ermine</a:t>
            </a:r>
          </a:p>
        </p:txBody>
      </p:sp>
      <p:pic>
        <p:nvPicPr>
          <p:cNvPr id="4" name="Picture 3" descr="A fox lying in the snow&#10;&#10;Description automatically generated">
            <a:extLst>
              <a:ext uri="{FF2B5EF4-FFF2-40B4-BE49-F238E27FC236}">
                <a16:creationId xmlns:a16="http://schemas.microsoft.com/office/drawing/2014/main" id="{0935A142-16D7-48AF-ADFE-83BE34E6679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73815" y="2304112"/>
            <a:ext cx="4128786" cy="2752524"/>
          </a:xfrm>
          <a:prstGeom prst="rect">
            <a:avLst/>
          </a:prstGeom>
        </p:spPr>
      </p:pic>
    </p:spTree>
    <p:extLst>
      <p:ext uri="{BB962C8B-B14F-4D97-AF65-F5344CB8AC3E}">
        <p14:creationId xmlns:p14="http://schemas.microsoft.com/office/powerpoint/2010/main" val="14119709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F2AC4C-9D71-4DD7-A193-8D534E0457C2}"/>
              </a:ext>
            </a:extLst>
          </p:cNvPr>
          <p:cNvSpPr>
            <a:spLocks noGrp="1"/>
          </p:cNvSpPr>
          <p:nvPr>
            <p:ph type="title"/>
          </p:nvPr>
        </p:nvSpPr>
        <p:spPr/>
        <p:txBody>
          <a:bodyPr>
            <a:normAutofit fontScale="90000"/>
          </a:bodyPr>
          <a:lstStyle/>
          <a:p>
            <a:r>
              <a:rPr lang="en-US" dirty="0"/>
              <a:t>Because of food scarcity in the Arctic and sub-Arctic, the </a:t>
            </a:r>
            <a:r>
              <a:rPr lang="en-US" dirty="0">
                <a:hlinkClick r:id="rId2" action="ppaction://hlinksldjump"/>
              </a:rPr>
              <a:t>wolverine</a:t>
            </a:r>
            <a:r>
              <a:rPr lang="en-US" dirty="0"/>
              <a:t> can be a hunter or a ________.</a:t>
            </a:r>
          </a:p>
        </p:txBody>
      </p:sp>
      <p:sp>
        <p:nvSpPr>
          <p:cNvPr id="3" name="Content Placeholder 2">
            <a:extLst>
              <a:ext uri="{FF2B5EF4-FFF2-40B4-BE49-F238E27FC236}">
                <a16:creationId xmlns:a16="http://schemas.microsoft.com/office/drawing/2014/main" id="{F46FB1EC-5877-42C1-ACAC-F1BA729C3FD7}"/>
              </a:ext>
            </a:extLst>
          </p:cNvPr>
          <p:cNvSpPr>
            <a:spLocks noGrp="1"/>
          </p:cNvSpPr>
          <p:nvPr>
            <p:ph idx="1"/>
          </p:nvPr>
        </p:nvSpPr>
        <p:spPr/>
        <p:txBody>
          <a:bodyPr/>
          <a:lstStyle/>
          <a:p>
            <a:pPr marL="514350" indent="-514350">
              <a:buFont typeface="+mj-lt"/>
              <a:buAutoNum type="alphaUcPeriod"/>
            </a:pPr>
            <a:r>
              <a:rPr lang="en-US" dirty="0"/>
              <a:t>Scavenger</a:t>
            </a:r>
          </a:p>
          <a:p>
            <a:pPr marL="514350" indent="-514350">
              <a:buFont typeface="+mj-lt"/>
              <a:buAutoNum type="alphaUcPeriod"/>
            </a:pPr>
            <a:r>
              <a:rPr lang="en-US" dirty="0"/>
              <a:t>Herbivore</a:t>
            </a:r>
          </a:p>
          <a:p>
            <a:pPr marL="514350" indent="-514350">
              <a:buFont typeface="+mj-lt"/>
              <a:buAutoNum type="alphaUcPeriod"/>
            </a:pPr>
            <a:r>
              <a:rPr lang="en-US" dirty="0"/>
              <a:t>Insectivore</a:t>
            </a:r>
          </a:p>
          <a:p>
            <a:pPr marL="514350" indent="-514350">
              <a:buFont typeface="+mj-lt"/>
              <a:buAutoNum type="alphaUcPeriod"/>
            </a:pPr>
            <a:r>
              <a:rPr lang="en-US" dirty="0"/>
              <a:t>Crepuscular</a:t>
            </a:r>
          </a:p>
          <a:p>
            <a:pPr marL="514350" indent="-514350">
              <a:buFont typeface="+mj-lt"/>
              <a:buAutoNum type="alphaUcPeriod"/>
            </a:pPr>
            <a:endParaRPr lang="en-US" dirty="0"/>
          </a:p>
        </p:txBody>
      </p:sp>
      <p:pic>
        <p:nvPicPr>
          <p:cNvPr id="5" name="Picture 4">
            <a:extLst>
              <a:ext uri="{FF2B5EF4-FFF2-40B4-BE49-F238E27FC236}">
                <a16:creationId xmlns:a16="http://schemas.microsoft.com/office/drawing/2014/main" id="{0DAAE902-6CD1-4BF5-9C4B-EE0D295197A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6141302"/>
            <a:ext cx="990600" cy="70485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brown bear sitting on top of a wooden fence&#10;&#10;Description automatically generated">
            <a:extLst>
              <a:ext uri="{FF2B5EF4-FFF2-40B4-BE49-F238E27FC236}">
                <a16:creationId xmlns:a16="http://schemas.microsoft.com/office/drawing/2014/main" id="{39FA1B92-9466-41E9-8394-21D14A7CA07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089238" y="1690688"/>
            <a:ext cx="6345821" cy="4230547"/>
          </a:xfrm>
          <a:prstGeom prst="rect">
            <a:avLst/>
          </a:prstGeom>
        </p:spPr>
      </p:pic>
      <p:sp>
        <p:nvSpPr>
          <p:cNvPr id="7" name="TextBox 6">
            <a:extLst>
              <a:ext uri="{FF2B5EF4-FFF2-40B4-BE49-F238E27FC236}">
                <a16:creationId xmlns:a16="http://schemas.microsoft.com/office/drawing/2014/main" id="{3BD42D1B-7A45-4222-B1C2-23BB7314F502}"/>
              </a:ext>
            </a:extLst>
          </p:cNvPr>
          <p:cNvSpPr txBox="1"/>
          <p:nvPr/>
        </p:nvSpPr>
        <p:spPr>
          <a:xfrm>
            <a:off x="8890084" y="5921235"/>
            <a:ext cx="1544975" cy="276999"/>
          </a:xfrm>
          <a:prstGeom prst="rect">
            <a:avLst/>
          </a:prstGeom>
          <a:noFill/>
        </p:spPr>
        <p:txBody>
          <a:bodyPr wrap="none" rtlCol="0">
            <a:spAutoFit/>
          </a:bodyPr>
          <a:lstStyle/>
          <a:p>
            <a:r>
              <a:rPr lang="en-US" sz="1200" dirty="0"/>
              <a:t>Photo by John Gomes</a:t>
            </a:r>
          </a:p>
        </p:txBody>
      </p:sp>
    </p:spTree>
    <p:extLst>
      <p:ext uri="{BB962C8B-B14F-4D97-AF65-F5344CB8AC3E}">
        <p14:creationId xmlns:p14="http://schemas.microsoft.com/office/powerpoint/2010/main" val="5432285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72B95C-6405-4B73-AF65-5BFEAB95745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72DB994-A4D3-4CB2-819D-C081C2DD9F9C}"/>
              </a:ext>
            </a:extLst>
          </p:cNvPr>
          <p:cNvSpPr>
            <a:spLocks noGrp="1"/>
          </p:cNvSpPr>
          <p:nvPr>
            <p:ph idx="1"/>
          </p:nvPr>
        </p:nvSpPr>
        <p:spPr/>
        <p:txBody>
          <a:bodyPr/>
          <a:lstStyle/>
          <a:p>
            <a:endParaRPr lang="en-US"/>
          </a:p>
        </p:txBody>
      </p:sp>
      <p:pic>
        <p:nvPicPr>
          <p:cNvPr id="3074" name="Picture 2">
            <a:extLst>
              <a:ext uri="{FF2B5EF4-FFF2-40B4-BE49-F238E27FC236}">
                <a16:creationId xmlns:a16="http://schemas.microsoft.com/office/drawing/2014/main" id="{E06D2C38-9AEB-440A-B260-3F4A7E98CEA0}"/>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82846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862D42-7DD0-4F09-A83E-2EFE6E6336EB}"/>
              </a:ext>
            </a:extLst>
          </p:cNvPr>
          <p:cNvSpPr>
            <a:spLocks noGrp="1"/>
          </p:cNvSpPr>
          <p:nvPr>
            <p:ph type="title"/>
          </p:nvPr>
        </p:nvSpPr>
        <p:spPr/>
        <p:txBody>
          <a:bodyPr>
            <a:normAutofit fontScale="90000"/>
          </a:bodyPr>
          <a:lstStyle/>
          <a:p>
            <a:r>
              <a:rPr lang="en-US" dirty="0"/>
              <a:t>Because of food scarcity in the Arctic and sub-Arctic, the wolverine can be a hunter or a ________.</a:t>
            </a:r>
          </a:p>
        </p:txBody>
      </p:sp>
      <p:sp>
        <p:nvSpPr>
          <p:cNvPr id="3" name="Content Placeholder 2">
            <a:extLst>
              <a:ext uri="{FF2B5EF4-FFF2-40B4-BE49-F238E27FC236}">
                <a16:creationId xmlns:a16="http://schemas.microsoft.com/office/drawing/2014/main" id="{CE3CB113-720F-4859-8F28-06B3D341E610}"/>
              </a:ext>
            </a:extLst>
          </p:cNvPr>
          <p:cNvSpPr>
            <a:spLocks noGrp="1"/>
          </p:cNvSpPr>
          <p:nvPr>
            <p:ph idx="1"/>
          </p:nvPr>
        </p:nvSpPr>
        <p:spPr/>
        <p:txBody>
          <a:bodyPr/>
          <a:lstStyle/>
          <a:p>
            <a:pPr marL="514350" indent="-514350">
              <a:buFont typeface="+mj-lt"/>
              <a:buAutoNum type="alphaUcPeriod"/>
            </a:pPr>
            <a:r>
              <a:rPr lang="en-US" b="1" u="sng" dirty="0"/>
              <a:t>Scavenger</a:t>
            </a:r>
          </a:p>
          <a:p>
            <a:pPr lvl="1"/>
            <a:r>
              <a:rPr lang="en-US" dirty="0"/>
              <a:t>They eat anything</a:t>
            </a:r>
          </a:p>
          <a:p>
            <a:pPr marL="457200" lvl="1" indent="0">
              <a:buNone/>
            </a:pPr>
            <a:r>
              <a:rPr lang="en-US" dirty="0"/>
              <a:t>they can find.</a:t>
            </a:r>
          </a:p>
          <a:p>
            <a:pPr marL="514350" indent="-514350">
              <a:buFont typeface="+mj-lt"/>
              <a:buAutoNum type="alphaUcPeriod"/>
            </a:pPr>
            <a:r>
              <a:rPr lang="en-US" dirty="0">
                <a:solidFill>
                  <a:schemeClr val="bg2">
                    <a:lumMod val="75000"/>
                  </a:schemeClr>
                </a:solidFill>
              </a:rPr>
              <a:t>Herbivore</a:t>
            </a:r>
          </a:p>
          <a:p>
            <a:pPr marL="514350" indent="-514350">
              <a:buFont typeface="+mj-lt"/>
              <a:buAutoNum type="alphaUcPeriod"/>
            </a:pPr>
            <a:r>
              <a:rPr lang="en-US" dirty="0">
                <a:solidFill>
                  <a:schemeClr val="bg2">
                    <a:lumMod val="75000"/>
                  </a:schemeClr>
                </a:solidFill>
              </a:rPr>
              <a:t>Insectivore</a:t>
            </a:r>
          </a:p>
          <a:p>
            <a:pPr marL="514350" indent="-514350">
              <a:buFont typeface="+mj-lt"/>
              <a:buAutoNum type="alphaUcPeriod"/>
            </a:pPr>
            <a:r>
              <a:rPr lang="en-US" dirty="0">
                <a:solidFill>
                  <a:schemeClr val="bg2">
                    <a:lumMod val="75000"/>
                  </a:schemeClr>
                </a:solidFill>
              </a:rPr>
              <a:t>Crepuscular</a:t>
            </a:r>
          </a:p>
          <a:p>
            <a:endParaRPr lang="en-US" dirty="0"/>
          </a:p>
        </p:txBody>
      </p:sp>
      <p:pic>
        <p:nvPicPr>
          <p:cNvPr id="5" name="Picture 4">
            <a:extLst>
              <a:ext uri="{FF2B5EF4-FFF2-40B4-BE49-F238E27FC236}">
                <a16:creationId xmlns:a16="http://schemas.microsoft.com/office/drawing/2014/main" id="{7CCEC19A-7089-423A-944D-FDD7BF5CBA5A}"/>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6141302"/>
            <a:ext cx="990600" cy="70485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778C4062-9D2E-4EEB-8D97-FC3EBCDB9575}"/>
              </a:ext>
            </a:extLst>
          </p:cNvPr>
          <p:cNvSpPr txBox="1"/>
          <p:nvPr/>
        </p:nvSpPr>
        <p:spPr>
          <a:xfrm>
            <a:off x="9924607" y="6176963"/>
            <a:ext cx="2267393" cy="369332"/>
          </a:xfrm>
          <a:prstGeom prst="rect">
            <a:avLst/>
          </a:prstGeom>
          <a:noFill/>
        </p:spPr>
        <p:txBody>
          <a:bodyPr wrap="square">
            <a:spAutoFit/>
          </a:bodyPr>
          <a:lstStyle/>
          <a:p>
            <a:r>
              <a:rPr lang="en-US" dirty="0">
                <a:hlinkClick r:id="rId3" action="ppaction://hlinksldjump"/>
              </a:rPr>
              <a:t>Back to Game Board</a:t>
            </a:r>
            <a:endParaRPr lang="en-US" dirty="0"/>
          </a:p>
        </p:txBody>
      </p:sp>
      <p:pic>
        <p:nvPicPr>
          <p:cNvPr id="10" name="Picture 9" descr="A picture containing outdoor, mammal, grass, bear&#10;&#10;Description automatically generated">
            <a:extLst>
              <a:ext uri="{FF2B5EF4-FFF2-40B4-BE49-F238E27FC236}">
                <a16:creationId xmlns:a16="http://schemas.microsoft.com/office/drawing/2014/main" id="{8D50858B-1A21-4C90-8D1C-E77A7BFEA74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892469" y="1669047"/>
            <a:ext cx="6559469" cy="4372979"/>
          </a:xfrm>
          <a:prstGeom prst="rect">
            <a:avLst/>
          </a:prstGeom>
        </p:spPr>
      </p:pic>
      <p:sp>
        <p:nvSpPr>
          <p:cNvPr id="12" name="TextBox 11">
            <a:extLst>
              <a:ext uri="{FF2B5EF4-FFF2-40B4-BE49-F238E27FC236}">
                <a16:creationId xmlns:a16="http://schemas.microsoft.com/office/drawing/2014/main" id="{E0197C0D-04EA-476F-96B6-51B76E9A37C7}"/>
              </a:ext>
            </a:extLst>
          </p:cNvPr>
          <p:cNvSpPr txBox="1"/>
          <p:nvPr/>
        </p:nvSpPr>
        <p:spPr>
          <a:xfrm>
            <a:off x="8906963" y="5998942"/>
            <a:ext cx="1544975" cy="276999"/>
          </a:xfrm>
          <a:prstGeom prst="rect">
            <a:avLst/>
          </a:prstGeom>
          <a:noFill/>
        </p:spPr>
        <p:txBody>
          <a:bodyPr wrap="none" rtlCol="0">
            <a:spAutoFit/>
          </a:bodyPr>
          <a:lstStyle/>
          <a:p>
            <a:r>
              <a:rPr lang="en-US" sz="1200" dirty="0"/>
              <a:t>Photo by John Gomes</a:t>
            </a:r>
          </a:p>
        </p:txBody>
      </p:sp>
    </p:spTree>
    <p:extLst>
      <p:ext uri="{BB962C8B-B14F-4D97-AF65-F5344CB8AC3E}">
        <p14:creationId xmlns:p14="http://schemas.microsoft.com/office/powerpoint/2010/main" val="12179497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erial view of snowy mountains">
            <a:extLst>
              <a:ext uri="{FF2B5EF4-FFF2-40B4-BE49-F238E27FC236}">
                <a16:creationId xmlns:a16="http://schemas.microsoft.com/office/drawing/2014/main" id="{4CD1BA73-F318-426C-AF94-6D83D570C36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1"/>
            <a:ext cx="12192000" cy="7572375"/>
          </a:xfrm>
          <a:prstGeom prst="rect">
            <a:avLst/>
          </a:prstGeom>
        </p:spPr>
      </p:pic>
      <p:sp>
        <p:nvSpPr>
          <p:cNvPr id="2" name="Title 1">
            <a:extLst>
              <a:ext uri="{FF2B5EF4-FFF2-40B4-BE49-F238E27FC236}">
                <a16:creationId xmlns:a16="http://schemas.microsoft.com/office/drawing/2014/main" id="{8DF2AC4C-9D71-4DD7-A193-8D534E0457C2}"/>
              </a:ext>
            </a:extLst>
          </p:cNvPr>
          <p:cNvSpPr>
            <a:spLocks noGrp="1"/>
          </p:cNvSpPr>
          <p:nvPr>
            <p:ph type="title"/>
          </p:nvPr>
        </p:nvSpPr>
        <p:spPr/>
        <p:txBody>
          <a:bodyPr/>
          <a:lstStyle/>
          <a:p>
            <a:r>
              <a:rPr lang="en-US" dirty="0"/>
              <a:t>True or False?</a:t>
            </a:r>
          </a:p>
        </p:txBody>
      </p:sp>
      <p:sp>
        <p:nvSpPr>
          <p:cNvPr id="3" name="Content Placeholder 2">
            <a:extLst>
              <a:ext uri="{FF2B5EF4-FFF2-40B4-BE49-F238E27FC236}">
                <a16:creationId xmlns:a16="http://schemas.microsoft.com/office/drawing/2014/main" id="{F46FB1EC-5877-42C1-ACAC-F1BA729C3FD7}"/>
              </a:ext>
            </a:extLst>
          </p:cNvPr>
          <p:cNvSpPr>
            <a:spLocks noGrp="1"/>
          </p:cNvSpPr>
          <p:nvPr>
            <p:ph idx="1"/>
          </p:nvPr>
        </p:nvSpPr>
        <p:spPr>
          <a:xfrm>
            <a:off x="838200" y="2314723"/>
            <a:ext cx="10515600" cy="4351338"/>
          </a:xfrm>
        </p:spPr>
        <p:txBody>
          <a:bodyPr/>
          <a:lstStyle/>
          <a:p>
            <a:r>
              <a:rPr lang="en-US" dirty="0"/>
              <a:t>Muskoxen have a winter undercoat that falls out as temperatures rise in </a:t>
            </a:r>
            <a:r>
              <a:rPr lang="en-US" dirty="0">
                <a:hlinkClick r:id="rId3" action="ppaction://hlinksldjump"/>
              </a:rPr>
              <a:t>spring and summer</a:t>
            </a:r>
            <a:r>
              <a:rPr lang="en-US" dirty="0"/>
              <a:t>.</a:t>
            </a:r>
          </a:p>
        </p:txBody>
      </p:sp>
      <p:pic>
        <p:nvPicPr>
          <p:cNvPr id="5" name="Picture 4">
            <a:extLst>
              <a:ext uri="{FF2B5EF4-FFF2-40B4-BE49-F238E27FC236}">
                <a16:creationId xmlns:a16="http://schemas.microsoft.com/office/drawing/2014/main" id="{0DAAE902-6CD1-4BF5-9C4B-EE0D295197A2}"/>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6141302"/>
            <a:ext cx="990600" cy="704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38640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F2AC4C-9D71-4DD7-A193-8D534E0457C2}"/>
              </a:ext>
            </a:extLst>
          </p:cNvPr>
          <p:cNvSpPr>
            <a:spLocks noGrp="1"/>
          </p:cNvSpPr>
          <p:nvPr>
            <p:ph type="title"/>
          </p:nvPr>
        </p:nvSpPr>
        <p:spPr/>
        <p:txBody>
          <a:bodyPr/>
          <a:lstStyle/>
          <a:p>
            <a:r>
              <a:rPr lang="en-US" dirty="0"/>
              <a:t>True!</a:t>
            </a:r>
          </a:p>
        </p:txBody>
      </p:sp>
      <p:sp>
        <p:nvSpPr>
          <p:cNvPr id="3" name="Content Placeholder 2">
            <a:extLst>
              <a:ext uri="{FF2B5EF4-FFF2-40B4-BE49-F238E27FC236}">
                <a16:creationId xmlns:a16="http://schemas.microsoft.com/office/drawing/2014/main" id="{F46FB1EC-5877-42C1-ACAC-F1BA729C3FD7}"/>
              </a:ext>
            </a:extLst>
          </p:cNvPr>
          <p:cNvSpPr>
            <a:spLocks noGrp="1"/>
          </p:cNvSpPr>
          <p:nvPr>
            <p:ph idx="1"/>
          </p:nvPr>
        </p:nvSpPr>
        <p:spPr>
          <a:xfrm>
            <a:off x="757177" y="1690688"/>
            <a:ext cx="10515600" cy="4351338"/>
          </a:xfrm>
        </p:spPr>
        <p:txBody>
          <a:bodyPr/>
          <a:lstStyle/>
          <a:p>
            <a:r>
              <a:rPr lang="en-US" dirty="0"/>
              <a:t>Muskox shedding thick, fluffy undercoat as the temperature rises</a:t>
            </a:r>
          </a:p>
        </p:txBody>
      </p:sp>
      <p:pic>
        <p:nvPicPr>
          <p:cNvPr id="5" name="Picture 4">
            <a:extLst>
              <a:ext uri="{FF2B5EF4-FFF2-40B4-BE49-F238E27FC236}">
                <a16:creationId xmlns:a16="http://schemas.microsoft.com/office/drawing/2014/main" id="{0DAAE902-6CD1-4BF5-9C4B-EE0D295197A2}"/>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6141302"/>
            <a:ext cx="990600" cy="70485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2BE8F894-30CF-4A6C-B7A8-E01E73A84866}"/>
              </a:ext>
            </a:extLst>
          </p:cNvPr>
          <p:cNvSpPr txBox="1"/>
          <p:nvPr/>
        </p:nvSpPr>
        <p:spPr>
          <a:xfrm>
            <a:off x="9821826" y="6123543"/>
            <a:ext cx="2076007" cy="369332"/>
          </a:xfrm>
          <a:prstGeom prst="rect">
            <a:avLst/>
          </a:prstGeom>
          <a:noFill/>
        </p:spPr>
        <p:txBody>
          <a:bodyPr wrap="square">
            <a:spAutoFit/>
          </a:bodyPr>
          <a:lstStyle/>
          <a:p>
            <a:r>
              <a:rPr lang="en-US" dirty="0">
                <a:hlinkClick r:id="rId3" action="ppaction://hlinksldjump"/>
              </a:rPr>
              <a:t>Back to Game Board</a:t>
            </a:r>
            <a:endParaRPr lang="en-US" dirty="0"/>
          </a:p>
        </p:txBody>
      </p:sp>
      <p:pic>
        <p:nvPicPr>
          <p:cNvPr id="10" name="Picture 9" descr="A picture containing mammal, fence, outdoor, building&#10;&#10;Description automatically generated">
            <a:extLst>
              <a:ext uri="{FF2B5EF4-FFF2-40B4-BE49-F238E27FC236}">
                <a16:creationId xmlns:a16="http://schemas.microsoft.com/office/drawing/2014/main" id="{2DF27ECF-926E-47E5-89E2-74F515899B7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865578" y="2185646"/>
            <a:ext cx="6460844" cy="4307229"/>
          </a:xfrm>
          <a:prstGeom prst="rect">
            <a:avLst/>
          </a:prstGeom>
        </p:spPr>
      </p:pic>
      <p:sp>
        <p:nvSpPr>
          <p:cNvPr id="11" name="Oval 10">
            <a:extLst>
              <a:ext uri="{FF2B5EF4-FFF2-40B4-BE49-F238E27FC236}">
                <a16:creationId xmlns:a16="http://schemas.microsoft.com/office/drawing/2014/main" id="{9F6EC3B5-0404-4056-B08B-261F997AA093}"/>
              </a:ext>
            </a:extLst>
          </p:cNvPr>
          <p:cNvSpPr/>
          <p:nvPr/>
        </p:nvSpPr>
        <p:spPr>
          <a:xfrm>
            <a:off x="5034987" y="2303362"/>
            <a:ext cx="1990846" cy="1296365"/>
          </a:xfrm>
          <a:prstGeom prst="ellipse">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a:extLst>
              <a:ext uri="{FF2B5EF4-FFF2-40B4-BE49-F238E27FC236}">
                <a16:creationId xmlns:a16="http://schemas.microsoft.com/office/drawing/2014/main" id="{C000B7CD-9DF3-45F1-9A81-1D8A25A0E581}"/>
              </a:ext>
            </a:extLst>
          </p:cNvPr>
          <p:cNvCxnSpPr/>
          <p:nvPr/>
        </p:nvCxnSpPr>
        <p:spPr>
          <a:xfrm flipV="1">
            <a:off x="2488019" y="3221665"/>
            <a:ext cx="2466753" cy="542261"/>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83D6556C-5916-4C61-8E42-FBCE3E09CBA7}"/>
              </a:ext>
            </a:extLst>
          </p:cNvPr>
          <p:cNvSpPr txBox="1"/>
          <p:nvPr/>
        </p:nvSpPr>
        <p:spPr>
          <a:xfrm>
            <a:off x="1443081" y="3282391"/>
            <a:ext cx="1422497" cy="923330"/>
          </a:xfrm>
          <a:prstGeom prst="rect">
            <a:avLst/>
          </a:prstGeom>
          <a:noFill/>
        </p:spPr>
        <p:txBody>
          <a:bodyPr wrap="square" rtlCol="0">
            <a:spAutoFit/>
          </a:bodyPr>
          <a:lstStyle/>
          <a:p>
            <a:r>
              <a:rPr lang="en-US" dirty="0"/>
              <a:t>Undercoat starting</a:t>
            </a:r>
          </a:p>
          <a:p>
            <a:r>
              <a:rPr lang="en-US" dirty="0"/>
              <a:t>to shed out</a:t>
            </a:r>
          </a:p>
        </p:txBody>
      </p:sp>
    </p:spTree>
    <p:extLst>
      <p:ext uri="{BB962C8B-B14F-4D97-AF65-F5344CB8AC3E}">
        <p14:creationId xmlns:p14="http://schemas.microsoft.com/office/powerpoint/2010/main" val="17203134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F2AC4C-9D71-4DD7-A193-8D534E0457C2}"/>
              </a:ext>
            </a:extLst>
          </p:cNvPr>
          <p:cNvSpPr>
            <a:spLocks noGrp="1"/>
          </p:cNvSpPr>
          <p:nvPr>
            <p:ph type="title"/>
          </p:nvPr>
        </p:nvSpPr>
        <p:spPr/>
        <p:txBody>
          <a:bodyPr/>
          <a:lstStyle/>
          <a:p>
            <a:r>
              <a:rPr lang="en-US" dirty="0"/>
              <a:t>Name that </a:t>
            </a:r>
            <a:r>
              <a:rPr lang="en-US" dirty="0">
                <a:hlinkClick r:id="rId4" action="ppaction://hlinksldjump"/>
              </a:rPr>
              <a:t>animal</a:t>
            </a:r>
            <a:r>
              <a:rPr lang="en-US" dirty="0"/>
              <a:t>!</a:t>
            </a:r>
          </a:p>
        </p:txBody>
      </p:sp>
      <p:pic>
        <p:nvPicPr>
          <p:cNvPr id="4" name="moose1">
            <a:hlinkClick r:id="" action="ppaction://media"/>
            <a:extLst>
              <a:ext uri="{FF2B5EF4-FFF2-40B4-BE49-F238E27FC236}">
                <a16:creationId xmlns:a16="http://schemas.microsoft.com/office/drawing/2014/main" id="{50EA4644-470B-4E5D-847D-A319539E7BD0}"/>
              </a:ext>
            </a:extLst>
          </p:cNvPr>
          <p:cNvPicPr>
            <a:picLocks noGrp="1" noChangeAspect="1"/>
          </p:cNvPicPr>
          <p:nvPr>
            <p:ph idx="1"/>
            <a:audioFile r:link="rId2"/>
            <p:extLst>
              <p:ext uri="{DAA4B4D4-6D71-4841-9C94-3DE7FCFB9230}">
                <p14:media xmlns:p14="http://schemas.microsoft.com/office/powerpoint/2010/main" r:embed="rId1"/>
              </p:ext>
            </p:extLst>
          </p:nvPr>
        </p:nvPicPr>
        <p:blipFill>
          <a:blip r:embed="rId5"/>
          <a:stretch>
            <a:fillRect/>
          </a:stretch>
        </p:blipFill>
        <p:spPr>
          <a:xfrm>
            <a:off x="5791200" y="3695700"/>
            <a:ext cx="609600" cy="609600"/>
          </a:xfrm>
        </p:spPr>
      </p:pic>
      <p:pic>
        <p:nvPicPr>
          <p:cNvPr id="5" name="Picture 4">
            <a:extLst>
              <a:ext uri="{FF2B5EF4-FFF2-40B4-BE49-F238E27FC236}">
                <a16:creationId xmlns:a16="http://schemas.microsoft.com/office/drawing/2014/main" id="{0DAAE902-6CD1-4BF5-9C4B-EE0D295197A2}"/>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0" y="6141302"/>
            <a:ext cx="990600" cy="704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5026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79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F2AC4C-9D71-4DD7-A193-8D534E0457C2}"/>
              </a:ext>
            </a:extLst>
          </p:cNvPr>
          <p:cNvSpPr>
            <a:spLocks noGrp="1"/>
          </p:cNvSpPr>
          <p:nvPr>
            <p:ph type="title"/>
          </p:nvPr>
        </p:nvSpPr>
        <p:spPr/>
        <p:txBody>
          <a:bodyPr/>
          <a:lstStyle/>
          <a:p>
            <a:r>
              <a:rPr lang="en-US" dirty="0"/>
              <a:t>Moose</a:t>
            </a:r>
          </a:p>
        </p:txBody>
      </p:sp>
      <p:pic>
        <p:nvPicPr>
          <p:cNvPr id="5" name="Picture 4">
            <a:extLst>
              <a:ext uri="{FF2B5EF4-FFF2-40B4-BE49-F238E27FC236}">
                <a16:creationId xmlns:a16="http://schemas.microsoft.com/office/drawing/2014/main" id="{0DAAE902-6CD1-4BF5-9C4B-EE0D295197A2}"/>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6141302"/>
            <a:ext cx="990600" cy="704850"/>
          </a:xfrm>
          <a:prstGeom prst="rect">
            <a:avLst/>
          </a:prstGeom>
          <a:noFill/>
          <a:extLst>
            <a:ext uri="{909E8E84-426E-40DD-AFC4-6F175D3DCCD1}">
              <a14:hiddenFill xmlns:a14="http://schemas.microsoft.com/office/drawing/2010/main">
                <a:solidFill>
                  <a:srgbClr val="FFFFFF"/>
                </a:solidFill>
              </a14:hiddenFill>
            </a:ext>
          </a:extLst>
        </p:spPr>
      </p:pic>
      <p:pic>
        <p:nvPicPr>
          <p:cNvPr id="11" name="Content Placeholder 10" descr="A brown cow standing on top of a lush green field&#10;&#10;Description automatically generated">
            <a:extLst>
              <a:ext uri="{FF2B5EF4-FFF2-40B4-BE49-F238E27FC236}">
                <a16:creationId xmlns:a16="http://schemas.microsoft.com/office/drawing/2014/main" id="{5D082FB4-B83B-4E74-BA06-AC1C0ACD0C1F}"/>
              </a:ext>
            </a:extLst>
          </p:cNvPr>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2819400" y="1253337"/>
            <a:ext cx="6553200" cy="4351325"/>
          </a:xfrm>
        </p:spPr>
      </p:pic>
      <p:sp>
        <p:nvSpPr>
          <p:cNvPr id="9" name="TextBox 8">
            <a:extLst>
              <a:ext uri="{FF2B5EF4-FFF2-40B4-BE49-F238E27FC236}">
                <a16:creationId xmlns:a16="http://schemas.microsoft.com/office/drawing/2014/main" id="{9CBC0CAC-5A6A-402D-A492-0F2061201B87}"/>
              </a:ext>
            </a:extLst>
          </p:cNvPr>
          <p:cNvSpPr txBox="1"/>
          <p:nvPr/>
        </p:nvSpPr>
        <p:spPr>
          <a:xfrm>
            <a:off x="9797016" y="6308209"/>
            <a:ext cx="2394984" cy="369332"/>
          </a:xfrm>
          <a:prstGeom prst="rect">
            <a:avLst/>
          </a:prstGeom>
          <a:noFill/>
        </p:spPr>
        <p:txBody>
          <a:bodyPr wrap="square">
            <a:spAutoFit/>
          </a:bodyPr>
          <a:lstStyle/>
          <a:p>
            <a:r>
              <a:rPr lang="en-US" dirty="0">
                <a:hlinkClick r:id="rId4" action="ppaction://hlinksldjump"/>
              </a:rPr>
              <a:t>Back to Game Board</a:t>
            </a:r>
            <a:endParaRPr lang="en-US" dirty="0"/>
          </a:p>
        </p:txBody>
      </p:sp>
    </p:spTree>
    <p:extLst>
      <p:ext uri="{BB962C8B-B14F-4D97-AF65-F5344CB8AC3E}">
        <p14:creationId xmlns:p14="http://schemas.microsoft.com/office/powerpoint/2010/main" val="27599956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F2AC4C-9D71-4DD7-A193-8D534E0457C2}"/>
              </a:ext>
            </a:extLst>
          </p:cNvPr>
          <p:cNvSpPr>
            <a:spLocks noGrp="1"/>
          </p:cNvSpPr>
          <p:nvPr>
            <p:ph type="title"/>
          </p:nvPr>
        </p:nvSpPr>
        <p:spPr/>
        <p:txBody>
          <a:bodyPr>
            <a:normAutofit fontScale="90000"/>
          </a:bodyPr>
          <a:lstStyle/>
          <a:p>
            <a:r>
              <a:rPr lang="en-US" dirty="0"/>
              <a:t>Dall’s sheep share their name from the ecologist, William Dall, who studied animals and their adaptations in Alaska.</a:t>
            </a:r>
          </a:p>
        </p:txBody>
      </p:sp>
      <p:sp>
        <p:nvSpPr>
          <p:cNvPr id="3" name="Content Placeholder 2">
            <a:extLst>
              <a:ext uri="{FF2B5EF4-FFF2-40B4-BE49-F238E27FC236}">
                <a16:creationId xmlns:a16="http://schemas.microsoft.com/office/drawing/2014/main" id="{F46FB1EC-5877-42C1-ACAC-F1BA729C3FD7}"/>
              </a:ext>
            </a:extLst>
          </p:cNvPr>
          <p:cNvSpPr>
            <a:spLocks noGrp="1"/>
          </p:cNvSpPr>
          <p:nvPr>
            <p:ph idx="1"/>
          </p:nvPr>
        </p:nvSpPr>
        <p:spPr/>
        <p:txBody>
          <a:bodyPr/>
          <a:lstStyle/>
          <a:p>
            <a:r>
              <a:rPr lang="en-US" dirty="0"/>
              <a:t>Name the other </a:t>
            </a:r>
            <a:r>
              <a:rPr lang="en-US" dirty="0">
                <a:hlinkClick r:id="rId2" action="ppaction://hlinksldjump"/>
              </a:rPr>
              <a:t>Alaskan mammal </a:t>
            </a:r>
            <a:r>
              <a:rPr lang="en-US" dirty="0"/>
              <a:t>that shares Dall’s name</a:t>
            </a:r>
          </a:p>
          <a:p>
            <a:pPr lvl="1"/>
            <a:r>
              <a:rPr lang="en-US" b="1" dirty="0"/>
              <a:t>HINT</a:t>
            </a:r>
            <a:r>
              <a:rPr lang="en-US" dirty="0"/>
              <a:t>: It is a marine mammal related to whales and dolphins!</a:t>
            </a:r>
          </a:p>
        </p:txBody>
      </p:sp>
      <p:pic>
        <p:nvPicPr>
          <p:cNvPr id="5" name="Picture 4">
            <a:extLst>
              <a:ext uri="{FF2B5EF4-FFF2-40B4-BE49-F238E27FC236}">
                <a16:creationId xmlns:a16="http://schemas.microsoft.com/office/drawing/2014/main" id="{0DAAE902-6CD1-4BF5-9C4B-EE0D295197A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6141302"/>
            <a:ext cx="990600" cy="70485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sheep standing on top of a rock&#10;&#10;Description automatically generated">
            <a:extLst>
              <a:ext uri="{FF2B5EF4-FFF2-40B4-BE49-F238E27FC236}">
                <a16:creationId xmlns:a16="http://schemas.microsoft.com/office/drawing/2014/main" id="{966A3369-C8E3-4D32-AD73-67D906243D4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018570" y="2650988"/>
            <a:ext cx="6154859" cy="4102839"/>
          </a:xfrm>
          <a:prstGeom prst="rect">
            <a:avLst/>
          </a:prstGeom>
        </p:spPr>
      </p:pic>
    </p:spTree>
    <p:extLst>
      <p:ext uri="{BB962C8B-B14F-4D97-AF65-F5344CB8AC3E}">
        <p14:creationId xmlns:p14="http://schemas.microsoft.com/office/powerpoint/2010/main" val="29149143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F2AC4C-9D71-4DD7-A193-8D534E0457C2}"/>
              </a:ext>
            </a:extLst>
          </p:cNvPr>
          <p:cNvSpPr>
            <a:spLocks noGrp="1"/>
          </p:cNvSpPr>
          <p:nvPr>
            <p:ph type="title"/>
          </p:nvPr>
        </p:nvSpPr>
        <p:spPr/>
        <p:txBody>
          <a:bodyPr/>
          <a:lstStyle/>
          <a:p>
            <a:r>
              <a:rPr lang="en-US" dirty="0"/>
              <a:t>Dall’s Porpoise</a:t>
            </a:r>
          </a:p>
        </p:txBody>
      </p:sp>
      <p:pic>
        <p:nvPicPr>
          <p:cNvPr id="5" name="Picture 4">
            <a:extLst>
              <a:ext uri="{FF2B5EF4-FFF2-40B4-BE49-F238E27FC236}">
                <a16:creationId xmlns:a16="http://schemas.microsoft.com/office/drawing/2014/main" id="{0DAAE902-6CD1-4BF5-9C4B-EE0D295197A2}"/>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6141302"/>
            <a:ext cx="990600" cy="70485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FBE9FFFE-B467-4C61-A94A-13865062283E}"/>
              </a:ext>
            </a:extLst>
          </p:cNvPr>
          <p:cNvSpPr txBox="1"/>
          <p:nvPr/>
        </p:nvSpPr>
        <p:spPr>
          <a:xfrm>
            <a:off x="9935239" y="6176963"/>
            <a:ext cx="2256761" cy="369332"/>
          </a:xfrm>
          <a:prstGeom prst="rect">
            <a:avLst/>
          </a:prstGeom>
          <a:noFill/>
        </p:spPr>
        <p:txBody>
          <a:bodyPr wrap="square">
            <a:spAutoFit/>
          </a:bodyPr>
          <a:lstStyle/>
          <a:p>
            <a:r>
              <a:rPr lang="en-US" dirty="0">
                <a:hlinkClick r:id="rId3" action="ppaction://hlinksldjump"/>
              </a:rPr>
              <a:t>Back to Game Board</a:t>
            </a:r>
            <a:endParaRPr lang="en-US" dirty="0"/>
          </a:p>
        </p:txBody>
      </p:sp>
      <p:pic>
        <p:nvPicPr>
          <p:cNvPr id="8" name="Picture 7" descr="A picture containing water, outdoor, wave, mammal&#10;&#10;Description automatically generated">
            <a:extLst>
              <a:ext uri="{FF2B5EF4-FFF2-40B4-BE49-F238E27FC236}">
                <a16:creationId xmlns:a16="http://schemas.microsoft.com/office/drawing/2014/main" id="{00044D03-AC61-4CD5-BBEE-FF90C9CD2B91}"/>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739213" y="2012952"/>
            <a:ext cx="6713574" cy="4475716"/>
          </a:xfrm>
          <a:prstGeom prst="rect">
            <a:avLst/>
          </a:prstGeom>
        </p:spPr>
      </p:pic>
      <p:pic>
        <p:nvPicPr>
          <p:cNvPr id="10" name="Picture 9" descr="A close up of a fish&#10;&#10;Description automatically generated">
            <a:extLst>
              <a:ext uri="{FF2B5EF4-FFF2-40B4-BE49-F238E27FC236}">
                <a16:creationId xmlns:a16="http://schemas.microsoft.com/office/drawing/2014/main" id="{B69EC60A-4224-4353-9A34-22C62497316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849121" y="26884"/>
            <a:ext cx="2493758" cy="1663804"/>
          </a:xfrm>
          <a:prstGeom prst="rect">
            <a:avLst/>
          </a:prstGeom>
        </p:spPr>
      </p:pic>
    </p:spTree>
    <p:extLst>
      <p:ext uri="{BB962C8B-B14F-4D97-AF65-F5344CB8AC3E}">
        <p14:creationId xmlns:p14="http://schemas.microsoft.com/office/powerpoint/2010/main" val="36395158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F2AC4C-9D71-4DD7-A193-8D534E0457C2}"/>
              </a:ext>
            </a:extLst>
          </p:cNvPr>
          <p:cNvSpPr>
            <a:spLocks noGrp="1"/>
          </p:cNvSpPr>
          <p:nvPr>
            <p:ph type="title"/>
          </p:nvPr>
        </p:nvSpPr>
        <p:spPr/>
        <p:txBody>
          <a:bodyPr/>
          <a:lstStyle/>
          <a:p>
            <a:r>
              <a:rPr lang="en-US" dirty="0"/>
              <a:t>Name one animal that evolved from wolves</a:t>
            </a:r>
          </a:p>
        </p:txBody>
      </p:sp>
      <p:sp>
        <p:nvSpPr>
          <p:cNvPr id="3" name="Content Placeholder 2">
            <a:extLst>
              <a:ext uri="{FF2B5EF4-FFF2-40B4-BE49-F238E27FC236}">
                <a16:creationId xmlns:a16="http://schemas.microsoft.com/office/drawing/2014/main" id="{F46FB1EC-5877-42C1-ACAC-F1BA729C3FD7}"/>
              </a:ext>
            </a:extLst>
          </p:cNvPr>
          <p:cNvSpPr>
            <a:spLocks noGrp="1"/>
          </p:cNvSpPr>
          <p:nvPr>
            <p:ph idx="1"/>
          </p:nvPr>
        </p:nvSpPr>
        <p:spPr/>
        <p:txBody>
          <a:bodyPr/>
          <a:lstStyle/>
          <a:p>
            <a:r>
              <a:rPr lang="en-US" dirty="0"/>
              <a:t>HINT: </a:t>
            </a:r>
            <a:r>
              <a:rPr lang="en-US" dirty="0">
                <a:hlinkClick r:id="rId2" action="ppaction://hlinksldjump"/>
              </a:rPr>
              <a:t>You have seen one before…</a:t>
            </a:r>
            <a:endParaRPr lang="en-US" dirty="0"/>
          </a:p>
        </p:txBody>
      </p:sp>
      <p:pic>
        <p:nvPicPr>
          <p:cNvPr id="5" name="Picture 4">
            <a:extLst>
              <a:ext uri="{FF2B5EF4-FFF2-40B4-BE49-F238E27FC236}">
                <a16:creationId xmlns:a16="http://schemas.microsoft.com/office/drawing/2014/main" id="{0DAAE902-6CD1-4BF5-9C4B-EE0D295197A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6141302"/>
            <a:ext cx="990600" cy="70485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CDFD314F-4EB9-4DE4-A17D-28FB6E9B28B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638794" y="2321191"/>
            <a:ext cx="2914412" cy="4351339"/>
          </a:xfrm>
          <a:prstGeom prst="rect">
            <a:avLst/>
          </a:prstGeom>
        </p:spPr>
      </p:pic>
    </p:spTree>
    <p:extLst>
      <p:ext uri="{BB962C8B-B14F-4D97-AF65-F5344CB8AC3E}">
        <p14:creationId xmlns:p14="http://schemas.microsoft.com/office/powerpoint/2010/main" val="11825257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F2AC4C-9D71-4DD7-A193-8D534E0457C2}"/>
              </a:ext>
            </a:extLst>
          </p:cNvPr>
          <p:cNvSpPr>
            <a:spLocks noGrp="1"/>
          </p:cNvSpPr>
          <p:nvPr>
            <p:ph type="title"/>
          </p:nvPr>
        </p:nvSpPr>
        <p:spPr/>
        <p:txBody>
          <a:bodyPr/>
          <a:lstStyle/>
          <a:p>
            <a:r>
              <a:rPr lang="en-US" dirty="0"/>
              <a:t>Dogs!	</a:t>
            </a:r>
          </a:p>
        </p:txBody>
      </p:sp>
      <p:sp>
        <p:nvSpPr>
          <p:cNvPr id="3" name="Content Placeholder 2">
            <a:extLst>
              <a:ext uri="{FF2B5EF4-FFF2-40B4-BE49-F238E27FC236}">
                <a16:creationId xmlns:a16="http://schemas.microsoft.com/office/drawing/2014/main" id="{F46FB1EC-5877-42C1-ACAC-F1BA729C3FD7}"/>
              </a:ext>
            </a:extLst>
          </p:cNvPr>
          <p:cNvSpPr>
            <a:spLocks noGrp="1"/>
          </p:cNvSpPr>
          <p:nvPr>
            <p:ph idx="1"/>
          </p:nvPr>
        </p:nvSpPr>
        <p:spPr/>
        <p:txBody>
          <a:bodyPr/>
          <a:lstStyle/>
          <a:p>
            <a:r>
              <a:rPr lang="en-US" dirty="0"/>
              <a:t>Dogs and modern wolves evolved from a common ancestor, domesticated by humans between 15,000 to 40,000 years ago.</a:t>
            </a:r>
          </a:p>
        </p:txBody>
      </p:sp>
      <p:pic>
        <p:nvPicPr>
          <p:cNvPr id="5" name="Picture 4">
            <a:extLst>
              <a:ext uri="{FF2B5EF4-FFF2-40B4-BE49-F238E27FC236}">
                <a16:creationId xmlns:a16="http://schemas.microsoft.com/office/drawing/2014/main" id="{0DAAE902-6CD1-4BF5-9C4B-EE0D295197A2}"/>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6141302"/>
            <a:ext cx="990600" cy="70485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0D75E9C7-F5C9-41E6-AD2B-618980188E3E}"/>
              </a:ext>
            </a:extLst>
          </p:cNvPr>
          <p:cNvSpPr txBox="1"/>
          <p:nvPr/>
        </p:nvSpPr>
        <p:spPr>
          <a:xfrm>
            <a:off x="9913974" y="6326891"/>
            <a:ext cx="2278026" cy="369332"/>
          </a:xfrm>
          <a:prstGeom prst="rect">
            <a:avLst/>
          </a:prstGeom>
          <a:noFill/>
        </p:spPr>
        <p:txBody>
          <a:bodyPr wrap="square">
            <a:spAutoFit/>
          </a:bodyPr>
          <a:lstStyle/>
          <a:p>
            <a:r>
              <a:rPr lang="en-US" dirty="0">
                <a:hlinkClick r:id="rId3" action="ppaction://hlinksldjump"/>
              </a:rPr>
              <a:t>Back to Game Board</a:t>
            </a:r>
            <a:endParaRPr lang="en-US" dirty="0"/>
          </a:p>
        </p:txBody>
      </p:sp>
      <p:pic>
        <p:nvPicPr>
          <p:cNvPr id="7" name="Picture 6" descr="A dog that is standing in the snow&#10;&#10;Description automatically generated">
            <a:extLst>
              <a:ext uri="{FF2B5EF4-FFF2-40B4-BE49-F238E27FC236}">
                <a16:creationId xmlns:a16="http://schemas.microsoft.com/office/drawing/2014/main" id="{8272DFBD-F63C-4A00-99C1-8204FCBCC8E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967976" y="2768226"/>
            <a:ext cx="2945998" cy="3927997"/>
          </a:xfrm>
          <a:prstGeom prst="rect">
            <a:avLst/>
          </a:prstGeom>
        </p:spPr>
      </p:pic>
      <p:pic>
        <p:nvPicPr>
          <p:cNvPr id="9" name="Picture 8">
            <a:extLst>
              <a:ext uri="{FF2B5EF4-FFF2-40B4-BE49-F238E27FC236}">
                <a16:creationId xmlns:a16="http://schemas.microsoft.com/office/drawing/2014/main" id="{D1FD4586-5E59-44DE-91CC-3AC7A88F8B9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587654" y="2768225"/>
            <a:ext cx="2630869" cy="3927997"/>
          </a:xfrm>
          <a:prstGeom prst="rect">
            <a:avLst/>
          </a:prstGeom>
        </p:spPr>
      </p:pic>
    </p:spTree>
    <p:extLst>
      <p:ext uri="{BB962C8B-B14F-4D97-AF65-F5344CB8AC3E}">
        <p14:creationId xmlns:p14="http://schemas.microsoft.com/office/powerpoint/2010/main" val="224906538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F2AC4C-9D71-4DD7-A193-8D534E0457C2}"/>
              </a:ext>
            </a:extLst>
          </p:cNvPr>
          <p:cNvSpPr>
            <a:spLocks noGrp="1"/>
          </p:cNvSpPr>
          <p:nvPr>
            <p:ph type="title"/>
          </p:nvPr>
        </p:nvSpPr>
        <p:spPr/>
        <p:txBody>
          <a:bodyPr>
            <a:normAutofit fontScale="90000"/>
          </a:bodyPr>
          <a:lstStyle/>
          <a:p>
            <a:r>
              <a:rPr lang="en-US" dirty="0"/>
              <a:t>Wolves have a keen sense of _____ allowing them to identify territory </a:t>
            </a:r>
            <a:r>
              <a:rPr lang="en-US" dirty="0">
                <a:hlinkClick r:id="rId2" action="ppaction://hlinksldjump"/>
              </a:rPr>
              <a:t>find prey and socialize </a:t>
            </a:r>
            <a:r>
              <a:rPr lang="en-US" dirty="0"/>
              <a:t>with other wolves.</a:t>
            </a:r>
          </a:p>
        </p:txBody>
      </p:sp>
      <p:sp>
        <p:nvSpPr>
          <p:cNvPr id="3" name="Content Placeholder 2">
            <a:extLst>
              <a:ext uri="{FF2B5EF4-FFF2-40B4-BE49-F238E27FC236}">
                <a16:creationId xmlns:a16="http://schemas.microsoft.com/office/drawing/2014/main" id="{F46FB1EC-5877-42C1-ACAC-F1BA729C3FD7}"/>
              </a:ext>
            </a:extLst>
          </p:cNvPr>
          <p:cNvSpPr>
            <a:spLocks noGrp="1"/>
          </p:cNvSpPr>
          <p:nvPr>
            <p:ph idx="1"/>
          </p:nvPr>
        </p:nvSpPr>
        <p:spPr/>
        <p:txBody>
          <a:bodyPr/>
          <a:lstStyle/>
          <a:p>
            <a:pPr marL="514350" indent="-514350">
              <a:buFont typeface="+mj-lt"/>
              <a:buAutoNum type="alphaUcPeriod"/>
            </a:pPr>
            <a:r>
              <a:rPr lang="en-US" dirty="0"/>
              <a:t>Speech</a:t>
            </a:r>
          </a:p>
          <a:p>
            <a:pPr marL="514350" indent="-514350">
              <a:buFont typeface="+mj-lt"/>
              <a:buAutoNum type="alphaUcPeriod"/>
            </a:pPr>
            <a:r>
              <a:rPr lang="en-US" dirty="0"/>
              <a:t>Smell</a:t>
            </a:r>
          </a:p>
          <a:p>
            <a:pPr marL="514350" indent="-514350">
              <a:buFont typeface="+mj-lt"/>
              <a:buAutoNum type="alphaUcPeriod"/>
            </a:pPr>
            <a:r>
              <a:rPr lang="en-US" dirty="0"/>
              <a:t>Boundaries</a:t>
            </a:r>
          </a:p>
          <a:p>
            <a:pPr marL="514350" indent="-514350">
              <a:buFont typeface="+mj-lt"/>
              <a:buAutoNum type="alphaUcPeriod"/>
            </a:pPr>
            <a:r>
              <a:rPr lang="en-US" dirty="0"/>
              <a:t>Touch</a:t>
            </a:r>
          </a:p>
        </p:txBody>
      </p:sp>
      <p:pic>
        <p:nvPicPr>
          <p:cNvPr id="5" name="Picture 4">
            <a:extLst>
              <a:ext uri="{FF2B5EF4-FFF2-40B4-BE49-F238E27FC236}">
                <a16:creationId xmlns:a16="http://schemas.microsoft.com/office/drawing/2014/main" id="{0DAAE902-6CD1-4BF5-9C4B-EE0D295197A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6141302"/>
            <a:ext cx="990600" cy="70485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wolf in the snow&#10;&#10;Description automatically generated">
            <a:extLst>
              <a:ext uri="{FF2B5EF4-FFF2-40B4-BE49-F238E27FC236}">
                <a16:creationId xmlns:a16="http://schemas.microsoft.com/office/drawing/2014/main" id="{C820597D-81D4-47D8-B925-677B698F8F2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296258" y="1365813"/>
            <a:ext cx="3763603" cy="5306992"/>
          </a:xfrm>
          <a:prstGeom prst="rect">
            <a:avLst/>
          </a:prstGeom>
        </p:spPr>
      </p:pic>
      <p:sp>
        <p:nvSpPr>
          <p:cNvPr id="8" name="TextBox 7">
            <a:extLst>
              <a:ext uri="{FF2B5EF4-FFF2-40B4-BE49-F238E27FC236}">
                <a16:creationId xmlns:a16="http://schemas.microsoft.com/office/drawing/2014/main" id="{391CAE52-3A83-414B-BE43-BB595029A2B9}"/>
              </a:ext>
            </a:extLst>
          </p:cNvPr>
          <p:cNvSpPr txBox="1"/>
          <p:nvPr/>
        </p:nvSpPr>
        <p:spPr>
          <a:xfrm>
            <a:off x="7514886" y="6478403"/>
            <a:ext cx="1544975" cy="276999"/>
          </a:xfrm>
          <a:prstGeom prst="rect">
            <a:avLst/>
          </a:prstGeom>
          <a:noFill/>
        </p:spPr>
        <p:txBody>
          <a:bodyPr wrap="none" rtlCol="0">
            <a:spAutoFit/>
          </a:bodyPr>
          <a:lstStyle/>
          <a:p>
            <a:r>
              <a:rPr lang="en-US" sz="1200" dirty="0"/>
              <a:t>Photo by John Gomes</a:t>
            </a:r>
          </a:p>
        </p:txBody>
      </p:sp>
    </p:spTree>
    <p:extLst>
      <p:ext uri="{BB962C8B-B14F-4D97-AF65-F5344CB8AC3E}">
        <p14:creationId xmlns:p14="http://schemas.microsoft.com/office/powerpoint/2010/main" val="20803043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CE49CF-D8AB-4F8A-A814-A1377EFCB86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98CB551D-B80A-470B-B8B4-B2B60EC61320}"/>
              </a:ext>
            </a:extLst>
          </p:cNvPr>
          <p:cNvSpPr>
            <a:spLocks noGrp="1"/>
          </p:cNvSpPr>
          <p:nvPr>
            <p:ph idx="1"/>
          </p:nvPr>
        </p:nvSpPr>
        <p:spPr>
          <a:xfrm>
            <a:off x="0" y="0"/>
            <a:ext cx="12192000" cy="6857999"/>
          </a:xfrm>
        </p:spPr>
        <p:txBody>
          <a:bodyPr/>
          <a:lstStyle/>
          <a:p>
            <a:endParaRPr lang="en-US" dirty="0"/>
          </a:p>
        </p:txBody>
      </p:sp>
      <p:pic>
        <p:nvPicPr>
          <p:cNvPr id="4098" name="Picture 2">
            <a:extLst>
              <a:ext uri="{FF2B5EF4-FFF2-40B4-BE49-F238E27FC236}">
                <a16:creationId xmlns:a16="http://schemas.microsoft.com/office/drawing/2014/main" id="{CE90C2DA-D23E-4160-894B-323D74615974}"/>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706508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F2AC4C-9D71-4DD7-A193-8D534E0457C2}"/>
              </a:ext>
            </a:extLst>
          </p:cNvPr>
          <p:cNvSpPr>
            <a:spLocks noGrp="1"/>
          </p:cNvSpPr>
          <p:nvPr>
            <p:ph type="title"/>
          </p:nvPr>
        </p:nvSpPr>
        <p:spPr/>
        <p:txBody>
          <a:bodyPr>
            <a:normAutofit fontScale="90000"/>
          </a:bodyPr>
          <a:lstStyle/>
          <a:p>
            <a:r>
              <a:rPr lang="en-US" dirty="0"/>
              <a:t>Wolves have a keen sense of _____ allowing them to identify territory, find prey and socialize with other wolves.</a:t>
            </a:r>
          </a:p>
        </p:txBody>
      </p:sp>
      <p:sp>
        <p:nvSpPr>
          <p:cNvPr id="3" name="Content Placeholder 2">
            <a:extLst>
              <a:ext uri="{FF2B5EF4-FFF2-40B4-BE49-F238E27FC236}">
                <a16:creationId xmlns:a16="http://schemas.microsoft.com/office/drawing/2014/main" id="{F46FB1EC-5877-42C1-ACAC-F1BA729C3FD7}"/>
              </a:ext>
            </a:extLst>
          </p:cNvPr>
          <p:cNvSpPr>
            <a:spLocks noGrp="1"/>
          </p:cNvSpPr>
          <p:nvPr>
            <p:ph idx="1"/>
          </p:nvPr>
        </p:nvSpPr>
        <p:spPr/>
        <p:txBody>
          <a:bodyPr/>
          <a:lstStyle/>
          <a:p>
            <a:pPr marL="514350" indent="-514350">
              <a:buFont typeface="+mj-lt"/>
              <a:buAutoNum type="alphaUcPeriod"/>
            </a:pPr>
            <a:r>
              <a:rPr lang="en-US" dirty="0">
                <a:solidFill>
                  <a:schemeClr val="bg2">
                    <a:lumMod val="75000"/>
                  </a:schemeClr>
                </a:solidFill>
              </a:rPr>
              <a:t>Speech</a:t>
            </a:r>
          </a:p>
          <a:p>
            <a:pPr marL="514350" indent="-514350">
              <a:buFont typeface="+mj-lt"/>
              <a:buAutoNum type="alphaUcPeriod"/>
            </a:pPr>
            <a:r>
              <a:rPr lang="en-US" b="1" u="sng" dirty="0"/>
              <a:t>Smell</a:t>
            </a:r>
          </a:p>
          <a:p>
            <a:pPr marL="514350" indent="-514350">
              <a:buFont typeface="+mj-lt"/>
              <a:buAutoNum type="alphaUcPeriod"/>
            </a:pPr>
            <a:r>
              <a:rPr lang="en-US" dirty="0">
                <a:solidFill>
                  <a:schemeClr val="bg2">
                    <a:lumMod val="75000"/>
                  </a:schemeClr>
                </a:solidFill>
              </a:rPr>
              <a:t>Boundaries</a:t>
            </a:r>
          </a:p>
          <a:p>
            <a:pPr marL="514350" indent="-514350">
              <a:buFont typeface="+mj-lt"/>
              <a:buAutoNum type="alphaUcPeriod"/>
            </a:pPr>
            <a:r>
              <a:rPr lang="en-US" dirty="0">
                <a:solidFill>
                  <a:schemeClr val="bg2">
                    <a:lumMod val="75000"/>
                  </a:schemeClr>
                </a:solidFill>
              </a:rPr>
              <a:t>Touch</a:t>
            </a:r>
          </a:p>
          <a:p>
            <a:endParaRPr lang="en-US" dirty="0"/>
          </a:p>
        </p:txBody>
      </p:sp>
      <p:pic>
        <p:nvPicPr>
          <p:cNvPr id="5" name="Picture 4">
            <a:extLst>
              <a:ext uri="{FF2B5EF4-FFF2-40B4-BE49-F238E27FC236}">
                <a16:creationId xmlns:a16="http://schemas.microsoft.com/office/drawing/2014/main" id="{0DAAE902-6CD1-4BF5-9C4B-EE0D295197A2}"/>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6141302"/>
            <a:ext cx="990600" cy="70485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0668C223-FF6D-429B-9EE3-AD535B32141E}"/>
              </a:ext>
            </a:extLst>
          </p:cNvPr>
          <p:cNvSpPr txBox="1"/>
          <p:nvPr/>
        </p:nvSpPr>
        <p:spPr>
          <a:xfrm>
            <a:off x="9913974" y="6326891"/>
            <a:ext cx="2278026" cy="369332"/>
          </a:xfrm>
          <a:prstGeom prst="rect">
            <a:avLst/>
          </a:prstGeom>
          <a:noFill/>
        </p:spPr>
        <p:txBody>
          <a:bodyPr wrap="square">
            <a:spAutoFit/>
          </a:bodyPr>
          <a:lstStyle/>
          <a:p>
            <a:r>
              <a:rPr lang="en-US" dirty="0">
                <a:hlinkClick r:id="rId3" action="ppaction://hlinksldjump"/>
              </a:rPr>
              <a:t>Back to Game Board</a:t>
            </a:r>
            <a:endParaRPr lang="en-US" dirty="0"/>
          </a:p>
        </p:txBody>
      </p:sp>
      <p:pic>
        <p:nvPicPr>
          <p:cNvPr id="7" name="Picture 6" descr="A wolf eating a large rock&#10;&#10;Description automatically generated">
            <a:extLst>
              <a:ext uri="{FF2B5EF4-FFF2-40B4-BE49-F238E27FC236}">
                <a16:creationId xmlns:a16="http://schemas.microsoft.com/office/drawing/2014/main" id="{21DE6435-E249-4CCF-8AC5-0FD5B393710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242499" y="1636911"/>
            <a:ext cx="5199213" cy="4540052"/>
          </a:xfrm>
          <a:prstGeom prst="rect">
            <a:avLst/>
          </a:prstGeom>
        </p:spPr>
      </p:pic>
      <p:sp>
        <p:nvSpPr>
          <p:cNvPr id="9" name="TextBox 8">
            <a:extLst>
              <a:ext uri="{FF2B5EF4-FFF2-40B4-BE49-F238E27FC236}">
                <a16:creationId xmlns:a16="http://schemas.microsoft.com/office/drawing/2014/main" id="{FC124A31-409F-41E2-8B43-71AD37036910}"/>
              </a:ext>
            </a:extLst>
          </p:cNvPr>
          <p:cNvSpPr txBox="1"/>
          <p:nvPr/>
        </p:nvSpPr>
        <p:spPr>
          <a:xfrm>
            <a:off x="4242499" y="1609784"/>
            <a:ext cx="1544975" cy="276999"/>
          </a:xfrm>
          <a:prstGeom prst="rect">
            <a:avLst/>
          </a:prstGeom>
          <a:noFill/>
        </p:spPr>
        <p:txBody>
          <a:bodyPr wrap="none" rtlCol="0">
            <a:spAutoFit/>
          </a:bodyPr>
          <a:lstStyle/>
          <a:p>
            <a:r>
              <a:rPr lang="en-US" sz="1200" dirty="0"/>
              <a:t>Photo by John Gomes</a:t>
            </a:r>
          </a:p>
        </p:txBody>
      </p:sp>
    </p:spTree>
    <p:extLst>
      <p:ext uri="{BB962C8B-B14F-4D97-AF65-F5344CB8AC3E}">
        <p14:creationId xmlns:p14="http://schemas.microsoft.com/office/powerpoint/2010/main" val="205960394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F2AC4C-9D71-4DD7-A193-8D534E0457C2}"/>
              </a:ext>
            </a:extLst>
          </p:cNvPr>
          <p:cNvSpPr>
            <a:spLocks noGrp="1"/>
          </p:cNvSpPr>
          <p:nvPr>
            <p:ph type="title"/>
          </p:nvPr>
        </p:nvSpPr>
        <p:spPr/>
        <p:txBody>
          <a:bodyPr/>
          <a:lstStyle/>
          <a:p>
            <a:r>
              <a:rPr lang="en-US" dirty="0"/>
              <a:t>True or False?</a:t>
            </a:r>
          </a:p>
        </p:txBody>
      </p:sp>
      <p:sp>
        <p:nvSpPr>
          <p:cNvPr id="3" name="Content Placeholder 2">
            <a:extLst>
              <a:ext uri="{FF2B5EF4-FFF2-40B4-BE49-F238E27FC236}">
                <a16:creationId xmlns:a16="http://schemas.microsoft.com/office/drawing/2014/main" id="{F46FB1EC-5877-42C1-ACAC-F1BA729C3FD7}"/>
              </a:ext>
            </a:extLst>
          </p:cNvPr>
          <p:cNvSpPr>
            <a:spLocks noGrp="1"/>
          </p:cNvSpPr>
          <p:nvPr>
            <p:ph idx="1"/>
          </p:nvPr>
        </p:nvSpPr>
        <p:spPr/>
        <p:txBody>
          <a:bodyPr/>
          <a:lstStyle/>
          <a:p>
            <a:r>
              <a:rPr lang="en-US" dirty="0"/>
              <a:t>Wolves travel in </a:t>
            </a:r>
            <a:r>
              <a:rPr lang="en-US" dirty="0">
                <a:hlinkClick r:id="rId2" action="ppaction://hlinksldjump"/>
              </a:rPr>
              <a:t>packs</a:t>
            </a:r>
            <a:r>
              <a:rPr lang="en-US" dirty="0"/>
              <a:t> typically with female and male leaders and their offspring (babies).</a:t>
            </a:r>
          </a:p>
        </p:txBody>
      </p:sp>
      <p:pic>
        <p:nvPicPr>
          <p:cNvPr id="5" name="Picture 4">
            <a:extLst>
              <a:ext uri="{FF2B5EF4-FFF2-40B4-BE49-F238E27FC236}">
                <a16:creationId xmlns:a16="http://schemas.microsoft.com/office/drawing/2014/main" id="{0DAAE902-6CD1-4BF5-9C4B-EE0D295197A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6141302"/>
            <a:ext cx="990600" cy="704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118645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F2AC4C-9D71-4DD7-A193-8D534E0457C2}"/>
              </a:ext>
            </a:extLst>
          </p:cNvPr>
          <p:cNvSpPr>
            <a:spLocks noGrp="1"/>
          </p:cNvSpPr>
          <p:nvPr>
            <p:ph type="title"/>
          </p:nvPr>
        </p:nvSpPr>
        <p:spPr/>
        <p:txBody>
          <a:bodyPr/>
          <a:lstStyle/>
          <a:p>
            <a:r>
              <a:rPr lang="en-US" dirty="0"/>
              <a:t>True!</a:t>
            </a:r>
          </a:p>
        </p:txBody>
      </p:sp>
      <p:sp>
        <p:nvSpPr>
          <p:cNvPr id="3" name="Content Placeholder 2">
            <a:extLst>
              <a:ext uri="{FF2B5EF4-FFF2-40B4-BE49-F238E27FC236}">
                <a16:creationId xmlns:a16="http://schemas.microsoft.com/office/drawing/2014/main" id="{F46FB1EC-5877-42C1-ACAC-F1BA729C3FD7}"/>
              </a:ext>
            </a:extLst>
          </p:cNvPr>
          <p:cNvSpPr>
            <a:spLocks noGrp="1"/>
          </p:cNvSpPr>
          <p:nvPr>
            <p:ph idx="1"/>
          </p:nvPr>
        </p:nvSpPr>
        <p:spPr/>
        <p:txBody>
          <a:bodyPr/>
          <a:lstStyle/>
          <a:p>
            <a:r>
              <a:rPr lang="en-US" dirty="0"/>
              <a:t>Offspring </a:t>
            </a:r>
            <a:r>
              <a:rPr lang="en-US" i="1" dirty="0"/>
              <a:t>may</a:t>
            </a:r>
            <a:r>
              <a:rPr lang="en-US" dirty="0"/>
              <a:t> leave the pack when they reach maturity or if food becomes scarce.</a:t>
            </a:r>
          </a:p>
        </p:txBody>
      </p:sp>
      <p:pic>
        <p:nvPicPr>
          <p:cNvPr id="5" name="Picture 4">
            <a:extLst>
              <a:ext uri="{FF2B5EF4-FFF2-40B4-BE49-F238E27FC236}">
                <a16:creationId xmlns:a16="http://schemas.microsoft.com/office/drawing/2014/main" id="{0DAAE902-6CD1-4BF5-9C4B-EE0D295197A2}"/>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6141302"/>
            <a:ext cx="990600" cy="70485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004E90B4-9FC7-4E3E-BCF2-73FE237BDDA2}"/>
              </a:ext>
            </a:extLst>
          </p:cNvPr>
          <p:cNvSpPr txBox="1"/>
          <p:nvPr/>
        </p:nvSpPr>
        <p:spPr>
          <a:xfrm>
            <a:off x="9913974" y="6326891"/>
            <a:ext cx="2278026" cy="369332"/>
          </a:xfrm>
          <a:prstGeom prst="rect">
            <a:avLst/>
          </a:prstGeom>
          <a:noFill/>
        </p:spPr>
        <p:txBody>
          <a:bodyPr wrap="square">
            <a:spAutoFit/>
          </a:bodyPr>
          <a:lstStyle/>
          <a:p>
            <a:r>
              <a:rPr lang="en-US" dirty="0">
                <a:hlinkClick r:id="rId3" action="ppaction://hlinksldjump"/>
              </a:rPr>
              <a:t>Back to Game Board</a:t>
            </a:r>
            <a:endParaRPr lang="en-US" dirty="0"/>
          </a:p>
        </p:txBody>
      </p:sp>
      <p:pic>
        <p:nvPicPr>
          <p:cNvPr id="7" name="Picture 6" descr="A dog in a fenced in area&#10;&#10;Description automatically generated">
            <a:extLst>
              <a:ext uri="{FF2B5EF4-FFF2-40B4-BE49-F238E27FC236}">
                <a16:creationId xmlns:a16="http://schemas.microsoft.com/office/drawing/2014/main" id="{50BF2C6D-27DA-442E-A949-638901D3B1DA}"/>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522228" y="2731293"/>
            <a:ext cx="4451636" cy="2967757"/>
          </a:xfrm>
          <a:prstGeom prst="rect">
            <a:avLst/>
          </a:prstGeom>
        </p:spPr>
      </p:pic>
      <p:sp>
        <p:nvSpPr>
          <p:cNvPr id="8" name="TextBox 7">
            <a:extLst>
              <a:ext uri="{FF2B5EF4-FFF2-40B4-BE49-F238E27FC236}">
                <a16:creationId xmlns:a16="http://schemas.microsoft.com/office/drawing/2014/main" id="{E1553538-BB7C-4929-BD8F-7BBAF1619D41}"/>
              </a:ext>
            </a:extLst>
          </p:cNvPr>
          <p:cNvSpPr txBox="1"/>
          <p:nvPr/>
        </p:nvSpPr>
        <p:spPr>
          <a:xfrm>
            <a:off x="6453963" y="3429000"/>
            <a:ext cx="2636874" cy="1477328"/>
          </a:xfrm>
          <a:prstGeom prst="rect">
            <a:avLst/>
          </a:prstGeom>
          <a:noFill/>
        </p:spPr>
        <p:txBody>
          <a:bodyPr wrap="square" rtlCol="0">
            <a:spAutoFit/>
          </a:bodyPr>
          <a:lstStyle/>
          <a:p>
            <a:r>
              <a:rPr lang="en-US" dirty="0"/>
              <a:t>Currently the 4 wolves at the zoo are all siblings (3 sisters, one brother) and stay together like family packs in the wild</a:t>
            </a:r>
          </a:p>
        </p:txBody>
      </p:sp>
    </p:spTree>
    <p:extLst>
      <p:ext uri="{BB962C8B-B14F-4D97-AF65-F5344CB8AC3E}">
        <p14:creationId xmlns:p14="http://schemas.microsoft.com/office/powerpoint/2010/main" val="35718480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F2AC4C-9D71-4DD7-A193-8D534E0457C2}"/>
              </a:ext>
            </a:extLst>
          </p:cNvPr>
          <p:cNvSpPr>
            <a:spLocks noGrp="1"/>
          </p:cNvSpPr>
          <p:nvPr>
            <p:ph type="title"/>
          </p:nvPr>
        </p:nvSpPr>
        <p:spPr>
          <a:xfrm>
            <a:off x="838200" y="681037"/>
            <a:ext cx="10515600" cy="1325563"/>
          </a:xfrm>
        </p:spPr>
        <p:txBody>
          <a:bodyPr>
            <a:normAutofit fontScale="90000"/>
          </a:bodyPr>
          <a:lstStyle/>
          <a:p>
            <a:r>
              <a:rPr lang="en-US" i="1" dirty="0"/>
              <a:t>Subspecies</a:t>
            </a:r>
            <a:r>
              <a:rPr lang="en-US" b="1" i="1" dirty="0"/>
              <a:t> </a:t>
            </a:r>
            <a:r>
              <a:rPr lang="en-US" dirty="0"/>
              <a:t>refers to animals so closely related to each other through their DNA that they are not separate species.  How many subspecies of </a:t>
            </a:r>
            <a:r>
              <a:rPr lang="en-US" dirty="0">
                <a:hlinkClick r:id="rId2" action="ppaction://hlinksldjump"/>
              </a:rPr>
              <a:t>wolf</a:t>
            </a:r>
            <a:r>
              <a:rPr lang="en-US" dirty="0"/>
              <a:t> are there around the world?</a:t>
            </a:r>
          </a:p>
        </p:txBody>
      </p:sp>
      <p:sp>
        <p:nvSpPr>
          <p:cNvPr id="3" name="Content Placeholder 2">
            <a:extLst>
              <a:ext uri="{FF2B5EF4-FFF2-40B4-BE49-F238E27FC236}">
                <a16:creationId xmlns:a16="http://schemas.microsoft.com/office/drawing/2014/main" id="{F46FB1EC-5877-42C1-ACAC-F1BA729C3FD7}"/>
              </a:ext>
            </a:extLst>
          </p:cNvPr>
          <p:cNvSpPr>
            <a:spLocks noGrp="1"/>
          </p:cNvSpPr>
          <p:nvPr>
            <p:ph idx="1"/>
          </p:nvPr>
        </p:nvSpPr>
        <p:spPr>
          <a:xfrm>
            <a:off x="838200" y="2639027"/>
            <a:ext cx="10515600" cy="3537935"/>
          </a:xfrm>
        </p:spPr>
        <p:txBody>
          <a:bodyPr/>
          <a:lstStyle/>
          <a:p>
            <a:r>
              <a:rPr lang="en-US" dirty="0"/>
              <a:t>2</a:t>
            </a:r>
          </a:p>
          <a:p>
            <a:r>
              <a:rPr lang="en-US" dirty="0"/>
              <a:t>70</a:t>
            </a:r>
          </a:p>
          <a:p>
            <a:r>
              <a:rPr lang="en-US" dirty="0"/>
              <a:t>25</a:t>
            </a:r>
          </a:p>
          <a:p>
            <a:r>
              <a:rPr lang="en-US" dirty="0"/>
              <a:t>1,000</a:t>
            </a:r>
          </a:p>
        </p:txBody>
      </p:sp>
      <p:pic>
        <p:nvPicPr>
          <p:cNvPr id="5" name="Picture 4">
            <a:extLst>
              <a:ext uri="{FF2B5EF4-FFF2-40B4-BE49-F238E27FC236}">
                <a16:creationId xmlns:a16="http://schemas.microsoft.com/office/drawing/2014/main" id="{0DAAE902-6CD1-4BF5-9C4B-EE0D295197A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6141302"/>
            <a:ext cx="990600" cy="70485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dog playing with a frisbee in the snow&#10;&#10;Description automatically generated">
            <a:extLst>
              <a:ext uri="{FF2B5EF4-FFF2-40B4-BE49-F238E27FC236}">
                <a16:creationId xmlns:a16="http://schemas.microsoft.com/office/drawing/2014/main" id="{F66579FF-7A89-4E5C-80A8-22097D8DFEF9}"/>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008474" y="2517150"/>
            <a:ext cx="5964865" cy="3976577"/>
          </a:xfrm>
          <a:prstGeom prst="rect">
            <a:avLst/>
          </a:prstGeom>
        </p:spPr>
      </p:pic>
    </p:spTree>
    <p:extLst>
      <p:ext uri="{BB962C8B-B14F-4D97-AF65-F5344CB8AC3E}">
        <p14:creationId xmlns:p14="http://schemas.microsoft.com/office/powerpoint/2010/main" val="424142273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DAAE902-6CD1-4BF5-9C4B-EE0D295197A2}"/>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6141302"/>
            <a:ext cx="990600" cy="704850"/>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a:extLst>
              <a:ext uri="{FF2B5EF4-FFF2-40B4-BE49-F238E27FC236}">
                <a16:creationId xmlns:a16="http://schemas.microsoft.com/office/drawing/2014/main" id="{0D1A02E8-C2BF-410D-AAA5-9115A49759B5}"/>
              </a:ext>
            </a:extLst>
          </p:cNvPr>
          <p:cNvSpPr>
            <a:spLocks noGrp="1"/>
          </p:cNvSpPr>
          <p:nvPr>
            <p:ph type="title"/>
          </p:nvPr>
        </p:nvSpPr>
        <p:spPr>
          <a:xfrm>
            <a:off x="838200" y="681037"/>
            <a:ext cx="10515600" cy="1325563"/>
          </a:xfrm>
        </p:spPr>
        <p:txBody>
          <a:bodyPr>
            <a:normAutofit fontScale="90000"/>
          </a:bodyPr>
          <a:lstStyle/>
          <a:p>
            <a:r>
              <a:rPr lang="en-US" i="1" dirty="0"/>
              <a:t>Subspecies</a:t>
            </a:r>
            <a:r>
              <a:rPr lang="en-US" b="1" i="1" dirty="0"/>
              <a:t> </a:t>
            </a:r>
            <a:r>
              <a:rPr lang="en-US" dirty="0"/>
              <a:t>refers to animals so closely related to each other through their DNA that they are not separate species.  How many subspecies of wolf are there around the world?</a:t>
            </a:r>
          </a:p>
        </p:txBody>
      </p:sp>
      <p:sp>
        <p:nvSpPr>
          <p:cNvPr id="10" name="Content Placeholder 2">
            <a:extLst>
              <a:ext uri="{FF2B5EF4-FFF2-40B4-BE49-F238E27FC236}">
                <a16:creationId xmlns:a16="http://schemas.microsoft.com/office/drawing/2014/main" id="{A40BB789-49F9-4EF9-AE3B-69C888057C4E}"/>
              </a:ext>
            </a:extLst>
          </p:cNvPr>
          <p:cNvSpPr>
            <a:spLocks noGrp="1"/>
          </p:cNvSpPr>
          <p:nvPr>
            <p:ph idx="1"/>
          </p:nvPr>
        </p:nvSpPr>
        <p:spPr>
          <a:xfrm>
            <a:off x="838200" y="2639027"/>
            <a:ext cx="10515600" cy="3537935"/>
          </a:xfrm>
        </p:spPr>
        <p:txBody>
          <a:bodyPr/>
          <a:lstStyle/>
          <a:p>
            <a:r>
              <a:rPr lang="en-US" dirty="0">
                <a:solidFill>
                  <a:schemeClr val="bg2">
                    <a:lumMod val="75000"/>
                  </a:schemeClr>
                </a:solidFill>
              </a:rPr>
              <a:t>2</a:t>
            </a:r>
          </a:p>
          <a:p>
            <a:r>
              <a:rPr lang="en-US" dirty="0">
                <a:solidFill>
                  <a:schemeClr val="bg2">
                    <a:lumMod val="75000"/>
                  </a:schemeClr>
                </a:solidFill>
              </a:rPr>
              <a:t>70</a:t>
            </a:r>
          </a:p>
          <a:p>
            <a:r>
              <a:rPr lang="en-US" b="1" u="sng" dirty="0"/>
              <a:t>25</a:t>
            </a:r>
          </a:p>
          <a:p>
            <a:r>
              <a:rPr lang="en-US" dirty="0">
                <a:solidFill>
                  <a:schemeClr val="bg2">
                    <a:lumMod val="75000"/>
                  </a:schemeClr>
                </a:solidFill>
              </a:rPr>
              <a:t>1,000</a:t>
            </a:r>
          </a:p>
        </p:txBody>
      </p:sp>
      <p:sp>
        <p:nvSpPr>
          <p:cNvPr id="11" name="TextBox 10">
            <a:extLst>
              <a:ext uri="{FF2B5EF4-FFF2-40B4-BE49-F238E27FC236}">
                <a16:creationId xmlns:a16="http://schemas.microsoft.com/office/drawing/2014/main" id="{1E844E39-6E30-4B46-AB47-33A3E06CF701}"/>
              </a:ext>
            </a:extLst>
          </p:cNvPr>
          <p:cNvSpPr txBox="1"/>
          <p:nvPr/>
        </p:nvSpPr>
        <p:spPr>
          <a:xfrm>
            <a:off x="4678325" y="3207665"/>
            <a:ext cx="5685852" cy="1200329"/>
          </a:xfrm>
          <a:prstGeom prst="rect">
            <a:avLst/>
          </a:prstGeom>
          <a:noFill/>
        </p:spPr>
        <p:txBody>
          <a:bodyPr wrap="none" rtlCol="0">
            <a:spAutoFit/>
          </a:bodyPr>
          <a:lstStyle/>
          <a:p>
            <a:r>
              <a:rPr lang="en-US" sz="2400" b="1" u="sng" dirty="0"/>
              <a:t>BONUS for 200 points:</a:t>
            </a:r>
          </a:p>
          <a:p>
            <a:endParaRPr lang="en-US" sz="2400" dirty="0"/>
          </a:p>
          <a:p>
            <a:r>
              <a:rPr lang="en-US" sz="2400" dirty="0"/>
              <a:t>How many subspecies of wolf live in </a:t>
            </a:r>
            <a:r>
              <a:rPr lang="en-US" sz="2400" dirty="0">
                <a:hlinkClick r:id="rId3" action="ppaction://hlinksldjump"/>
              </a:rPr>
              <a:t>Alaska</a:t>
            </a:r>
            <a:r>
              <a:rPr lang="en-US" sz="2400" dirty="0"/>
              <a:t>?</a:t>
            </a:r>
          </a:p>
        </p:txBody>
      </p:sp>
    </p:spTree>
    <p:extLst>
      <p:ext uri="{BB962C8B-B14F-4D97-AF65-F5344CB8AC3E}">
        <p14:creationId xmlns:p14="http://schemas.microsoft.com/office/powerpoint/2010/main" val="148689371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8D50C9-53B6-463A-AC0B-5CCE6616C8F7}"/>
              </a:ext>
            </a:extLst>
          </p:cNvPr>
          <p:cNvSpPr>
            <a:spLocks noGrp="1"/>
          </p:cNvSpPr>
          <p:nvPr>
            <p:ph type="title"/>
          </p:nvPr>
        </p:nvSpPr>
        <p:spPr/>
        <p:txBody>
          <a:bodyPr/>
          <a:lstStyle/>
          <a:p>
            <a:r>
              <a:rPr lang="en-US" dirty="0"/>
              <a:t>How many wolf subspecies live in Alaska?</a:t>
            </a:r>
          </a:p>
        </p:txBody>
      </p:sp>
      <p:sp>
        <p:nvSpPr>
          <p:cNvPr id="3" name="Content Placeholder 2">
            <a:extLst>
              <a:ext uri="{FF2B5EF4-FFF2-40B4-BE49-F238E27FC236}">
                <a16:creationId xmlns:a16="http://schemas.microsoft.com/office/drawing/2014/main" id="{E051FFB3-B245-4AA2-B359-413DBA4E7E25}"/>
              </a:ext>
            </a:extLst>
          </p:cNvPr>
          <p:cNvSpPr>
            <a:spLocks noGrp="1"/>
          </p:cNvSpPr>
          <p:nvPr>
            <p:ph idx="1"/>
          </p:nvPr>
        </p:nvSpPr>
        <p:spPr/>
        <p:txBody>
          <a:bodyPr/>
          <a:lstStyle/>
          <a:p>
            <a:r>
              <a:rPr lang="en-US" b="1" u="sng" dirty="0"/>
              <a:t>2</a:t>
            </a:r>
          </a:p>
          <a:p>
            <a:pPr lvl="1"/>
            <a:r>
              <a:rPr lang="en-US" dirty="0"/>
              <a:t>Alexander Archipelago Wolf</a:t>
            </a:r>
          </a:p>
          <a:p>
            <a:pPr lvl="1"/>
            <a:r>
              <a:rPr lang="en-US" dirty="0"/>
              <a:t>Interior Alaskan Wolf</a:t>
            </a:r>
          </a:p>
        </p:txBody>
      </p:sp>
      <p:sp>
        <p:nvSpPr>
          <p:cNvPr id="5" name="TextBox 4">
            <a:extLst>
              <a:ext uri="{FF2B5EF4-FFF2-40B4-BE49-F238E27FC236}">
                <a16:creationId xmlns:a16="http://schemas.microsoft.com/office/drawing/2014/main" id="{8A978E0B-9746-42EA-8456-18005F36BC8E}"/>
              </a:ext>
            </a:extLst>
          </p:cNvPr>
          <p:cNvSpPr txBox="1"/>
          <p:nvPr/>
        </p:nvSpPr>
        <p:spPr>
          <a:xfrm>
            <a:off x="9913974" y="6326891"/>
            <a:ext cx="2278026" cy="369332"/>
          </a:xfrm>
          <a:prstGeom prst="rect">
            <a:avLst/>
          </a:prstGeom>
          <a:noFill/>
        </p:spPr>
        <p:txBody>
          <a:bodyPr wrap="square">
            <a:spAutoFit/>
          </a:bodyPr>
          <a:lstStyle/>
          <a:p>
            <a:r>
              <a:rPr lang="en-US" dirty="0">
                <a:hlinkClick r:id="rId2" action="ppaction://hlinksldjump"/>
              </a:rPr>
              <a:t>Back to Game Board</a:t>
            </a:r>
            <a:endParaRPr lang="en-US" dirty="0"/>
          </a:p>
        </p:txBody>
      </p:sp>
      <p:pic>
        <p:nvPicPr>
          <p:cNvPr id="7" name="Picture 4">
            <a:extLst>
              <a:ext uri="{FF2B5EF4-FFF2-40B4-BE49-F238E27FC236}">
                <a16:creationId xmlns:a16="http://schemas.microsoft.com/office/drawing/2014/main" id="{D485E0E0-7391-4102-8F57-D1D46601E38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6141302"/>
            <a:ext cx="990600" cy="70485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dog looking at the camera&#10;&#10;Description automatically generated">
            <a:extLst>
              <a:ext uri="{FF2B5EF4-FFF2-40B4-BE49-F238E27FC236}">
                <a16:creationId xmlns:a16="http://schemas.microsoft.com/office/drawing/2014/main" id="{859D7054-8E0A-492A-9FBC-AE80BDCA0F43}"/>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096000" y="1690688"/>
            <a:ext cx="4478348" cy="2592728"/>
          </a:xfrm>
          <a:prstGeom prst="rect">
            <a:avLst/>
          </a:prstGeom>
        </p:spPr>
      </p:pic>
      <p:pic>
        <p:nvPicPr>
          <p:cNvPr id="9" name="Picture 8" descr="A close up of a wolf&#10;&#10;Description automatically generated">
            <a:extLst>
              <a:ext uri="{FF2B5EF4-FFF2-40B4-BE49-F238E27FC236}">
                <a16:creationId xmlns:a16="http://schemas.microsoft.com/office/drawing/2014/main" id="{342C9A95-F328-4C4C-AA1A-3A129502429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90600" y="3429000"/>
            <a:ext cx="4701464" cy="3062177"/>
          </a:xfrm>
          <a:prstGeom prst="rect">
            <a:avLst/>
          </a:prstGeom>
        </p:spPr>
      </p:pic>
      <p:cxnSp>
        <p:nvCxnSpPr>
          <p:cNvPr id="11" name="Straight Arrow Connector 10">
            <a:extLst>
              <a:ext uri="{FF2B5EF4-FFF2-40B4-BE49-F238E27FC236}">
                <a16:creationId xmlns:a16="http://schemas.microsoft.com/office/drawing/2014/main" id="{44220A3E-1521-4F8B-A62C-14520B43B4FE}"/>
              </a:ext>
            </a:extLst>
          </p:cNvPr>
          <p:cNvCxnSpPr/>
          <p:nvPr/>
        </p:nvCxnSpPr>
        <p:spPr>
          <a:xfrm>
            <a:off x="5124893" y="2452375"/>
            <a:ext cx="882502" cy="205765"/>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3" name="Straight Arrow Connector 12">
            <a:extLst>
              <a:ext uri="{FF2B5EF4-FFF2-40B4-BE49-F238E27FC236}">
                <a16:creationId xmlns:a16="http://schemas.microsoft.com/office/drawing/2014/main" id="{3B1869D0-8172-456A-96FD-28AF3962241F}"/>
              </a:ext>
            </a:extLst>
          </p:cNvPr>
          <p:cNvCxnSpPr/>
          <p:nvPr/>
        </p:nvCxnSpPr>
        <p:spPr>
          <a:xfrm>
            <a:off x="3168502" y="3074025"/>
            <a:ext cx="0" cy="354975"/>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425517140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F2AC4C-9D71-4DD7-A193-8D534E0457C2}"/>
              </a:ext>
            </a:extLst>
          </p:cNvPr>
          <p:cNvSpPr>
            <a:spLocks noGrp="1"/>
          </p:cNvSpPr>
          <p:nvPr>
            <p:ph type="title"/>
          </p:nvPr>
        </p:nvSpPr>
        <p:spPr/>
        <p:txBody>
          <a:bodyPr/>
          <a:lstStyle/>
          <a:p>
            <a:r>
              <a:rPr lang="en-US" dirty="0"/>
              <a:t>Wolf Howl</a:t>
            </a:r>
          </a:p>
        </p:txBody>
      </p:sp>
      <p:sp>
        <p:nvSpPr>
          <p:cNvPr id="3" name="Content Placeholder 2">
            <a:extLst>
              <a:ext uri="{FF2B5EF4-FFF2-40B4-BE49-F238E27FC236}">
                <a16:creationId xmlns:a16="http://schemas.microsoft.com/office/drawing/2014/main" id="{F46FB1EC-5877-42C1-ACAC-F1BA729C3FD7}"/>
              </a:ext>
            </a:extLst>
          </p:cNvPr>
          <p:cNvSpPr>
            <a:spLocks noGrp="1"/>
          </p:cNvSpPr>
          <p:nvPr>
            <p:ph idx="1"/>
          </p:nvPr>
        </p:nvSpPr>
        <p:spPr/>
        <p:txBody>
          <a:bodyPr/>
          <a:lstStyle/>
          <a:p>
            <a:r>
              <a:rPr lang="en-US" dirty="0"/>
              <a:t>Listen to the wolf howl sound clip</a:t>
            </a:r>
          </a:p>
          <a:p>
            <a:r>
              <a:rPr lang="en-US" dirty="0"/>
              <a:t>What is one reason a wolf (or wolves) </a:t>
            </a:r>
            <a:r>
              <a:rPr lang="en-US" dirty="0">
                <a:hlinkClick r:id="rId4" action="ppaction://hlinksldjump"/>
              </a:rPr>
              <a:t>might howl</a:t>
            </a:r>
            <a:r>
              <a:rPr lang="en-US" dirty="0"/>
              <a:t>?</a:t>
            </a:r>
          </a:p>
          <a:p>
            <a:pPr lvl="1"/>
            <a:r>
              <a:rPr lang="en-US" dirty="0"/>
              <a:t>Think about the wolf family structure and how large their habitat is</a:t>
            </a:r>
          </a:p>
        </p:txBody>
      </p:sp>
      <p:pic>
        <p:nvPicPr>
          <p:cNvPr id="5" name="Picture 4">
            <a:extLst>
              <a:ext uri="{FF2B5EF4-FFF2-40B4-BE49-F238E27FC236}">
                <a16:creationId xmlns:a16="http://schemas.microsoft.com/office/drawing/2014/main" id="{0DAAE902-6CD1-4BF5-9C4B-EE0D295197A2}"/>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0" y="6141302"/>
            <a:ext cx="990600" cy="704850"/>
          </a:xfrm>
          <a:prstGeom prst="rect">
            <a:avLst/>
          </a:prstGeom>
          <a:noFill/>
          <a:extLst>
            <a:ext uri="{909E8E84-426E-40DD-AFC4-6F175D3DCCD1}">
              <a14:hiddenFill xmlns:a14="http://schemas.microsoft.com/office/drawing/2010/main">
                <a:solidFill>
                  <a:srgbClr val="FFFFFF"/>
                </a:solidFill>
              </a14:hiddenFill>
            </a:ext>
          </a:extLst>
        </p:spPr>
      </p:pic>
      <p:pic>
        <p:nvPicPr>
          <p:cNvPr id="4" name="yell-YellLamarWolvesHowling">
            <a:hlinkClick r:id="" action="ppaction://media"/>
            <a:extLst>
              <a:ext uri="{FF2B5EF4-FFF2-40B4-BE49-F238E27FC236}">
                <a16:creationId xmlns:a16="http://schemas.microsoft.com/office/drawing/2014/main" id="{25B584D5-AAE4-452F-8029-69042236DAF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517739"/>
            <a:ext cx="609600" cy="609600"/>
          </a:xfrm>
          <a:prstGeom prst="rect">
            <a:avLst/>
          </a:prstGeom>
        </p:spPr>
      </p:pic>
    </p:spTree>
    <p:extLst>
      <p:ext uri="{BB962C8B-B14F-4D97-AF65-F5344CB8AC3E}">
        <p14:creationId xmlns:p14="http://schemas.microsoft.com/office/powerpoint/2010/main" val="229949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67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28A0092B-C50C-407E-A947-70E740481C1C}">
                <a14:useLocalDpi xmlns:a14="http://schemas.microsoft.com/office/drawing/2010/main"/>
              </a:ext>
              <a:ext uri="{837473B0-CC2E-450A-ABE3-18F120FF3D39}">
                <a1611:picAttrSrcUrl xmlns:a1611="http://schemas.microsoft.com/office/drawing/2016/11/main" r:id="rId3"/>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F2AC4C-9D71-4DD7-A193-8D534E0457C2}"/>
              </a:ext>
            </a:extLst>
          </p:cNvPr>
          <p:cNvSpPr>
            <a:spLocks noGrp="1"/>
          </p:cNvSpPr>
          <p:nvPr>
            <p:ph type="title"/>
          </p:nvPr>
        </p:nvSpPr>
        <p:spPr/>
        <p:txBody>
          <a:bodyPr/>
          <a:lstStyle/>
          <a:p>
            <a:r>
              <a:rPr lang="en-US" dirty="0">
                <a:solidFill>
                  <a:srgbClr val="FFFF00"/>
                </a:solidFill>
              </a:rPr>
              <a:t>Wolves howl for many reasons</a:t>
            </a:r>
          </a:p>
        </p:txBody>
      </p:sp>
      <p:sp>
        <p:nvSpPr>
          <p:cNvPr id="3" name="Content Placeholder 2">
            <a:extLst>
              <a:ext uri="{FF2B5EF4-FFF2-40B4-BE49-F238E27FC236}">
                <a16:creationId xmlns:a16="http://schemas.microsoft.com/office/drawing/2014/main" id="{F46FB1EC-5877-42C1-ACAC-F1BA729C3FD7}"/>
              </a:ext>
            </a:extLst>
          </p:cNvPr>
          <p:cNvSpPr>
            <a:spLocks noGrp="1"/>
          </p:cNvSpPr>
          <p:nvPr>
            <p:ph idx="1"/>
          </p:nvPr>
        </p:nvSpPr>
        <p:spPr/>
        <p:txBody>
          <a:bodyPr/>
          <a:lstStyle/>
          <a:p>
            <a:r>
              <a:rPr lang="en-US" dirty="0">
                <a:solidFill>
                  <a:srgbClr val="FFFF00"/>
                </a:solidFill>
              </a:rPr>
              <a:t>Locate others in their pack that may have travelled far looking for food</a:t>
            </a:r>
          </a:p>
          <a:p>
            <a:r>
              <a:rPr lang="en-US" dirty="0">
                <a:solidFill>
                  <a:srgbClr val="FFFF00"/>
                </a:solidFill>
              </a:rPr>
              <a:t>Marking territory - telling other wolf packs, “This is our territory. Stay out!”</a:t>
            </a:r>
          </a:p>
          <a:p>
            <a:r>
              <a:rPr lang="en-US" dirty="0">
                <a:solidFill>
                  <a:srgbClr val="FFFF00"/>
                </a:solidFill>
              </a:rPr>
              <a:t>Calling out to pack that an individual has found prey</a:t>
            </a:r>
          </a:p>
          <a:p>
            <a:r>
              <a:rPr lang="en-US" dirty="0">
                <a:solidFill>
                  <a:srgbClr val="FFFF00"/>
                </a:solidFill>
              </a:rPr>
              <a:t>Warning - about a larger predator/competing pack</a:t>
            </a:r>
          </a:p>
        </p:txBody>
      </p:sp>
      <p:pic>
        <p:nvPicPr>
          <p:cNvPr id="5" name="Picture 4">
            <a:extLst>
              <a:ext uri="{FF2B5EF4-FFF2-40B4-BE49-F238E27FC236}">
                <a16:creationId xmlns:a16="http://schemas.microsoft.com/office/drawing/2014/main" id="{0DAAE902-6CD1-4BF5-9C4B-EE0D295197A2}"/>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6141302"/>
            <a:ext cx="990600" cy="70485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ACDC823C-C892-48FE-A8D2-4CD2C570ACCB}"/>
              </a:ext>
            </a:extLst>
          </p:cNvPr>
          <p:cNvSpPr txBox="1"/>
          <p:nvPr/>
        </p:nvSpPr>
        <p:spPr>
          <a:xfrm>
            <a:off x="9913974" y="6326891"/>
            <a:ext cx="2278026" cy="369332"/>
          </a:xfrm>
          <a:prstGeom prst="rect">
            <a:avLst/>
          </a:prstGeom>
          <a:noFill/>
        </p:spPr>
        <p:txBody>
          <a:bodyPr wrap="square">
            <a:spAutoFit/>
          </a:bodyPr>
          <a:lstStyle/>
          <a:p>
            <a:r>
              <a:rPr lang="en-US" dirty="0">
                <a:hlinkClick r:id="rId5" action="ppaction://hlinksldjump"/>
              </a:rPr>
              <a:t>Back to Game Board</a:t>
            </a:r>
            <a:endParaRPr lang="en-US" dirty="0"/>
          </a:p>
        </p:txBody>
      </p:sp>
    </p:spTree>
    <p:extLst>
      <p:ext uri="{BB962C8B-B14F-4D97-AF65-F5344CB8AC3E}">
        <p14:creationId xmlns:p14="http://schemas.microsoft.com/office/powerpoint/2010/main" val="388182613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F2AC4C-9D71-4DD7-A193-8D534E0457C2}"/>
              </a:ext>
            </a:extLst>
          </p:cNvPr>
          <p:cNvSpPr>
            <a:spLocks noGrp="1"/>
          </p:cNvSpPr>
          <p:nvPr>
            <p:ph type="title"/>
          </p:nvPr>
        </p:nvSpPr>
        <p:spPr/>
        <p:txBody>
          <a:bodyPr/>
          <a:lstStyle/>
          <a:p>
            <a:r>
              <a:rPr lang="en-US" dirty="0"/>
              <a:t>True or False?</a:t>
            </a:r>
          </a:p>
        </p:txBody>
      </p:sp>
      <p:sp>
        <p:nvSpPr>
          <p:cNvPr id="3" name="Content Placeholder 2">
            <a:extLst>
              <a:ext uri="{FF2B5EF4-FFF2-40B4-BE49-F238E27FC236}">
                <a16:creationId xmlns:a16="http://schemas.microsoft.com/office/drawing/2014/main" id="{F46FB1EC-5877-42C1-ACAC-F1BA729C3FD7}"/>
              </a:ext>
            </a:extLst>
          </p:cNvPr>
          <p:cNvSpPr>
            <a:spLocks noGrp="1"/>
          </p:cNvSpPr>
          <p:nvPr>
            <p:ph idx="1"/>
          </p:nvPr>
        </p:nvSpPr>
        <p:spPr/>
        <p:txBody>
          <a:bodyPr/>
          <a:lstStyle/>
          <a:p>
            <a:r>
              <a:rPr lang="en-US" dirty="0"/>
              <a:t>Bald eagles are bald with </a:t>
            </a:r>
            <a:r>
              <a:rPr lang="en-US" dirty="0">
                <a:hlinkClick r:id="rId2" action="ppaction://hlinksldjump"/>
              </a:rPr>
              <a:t>no feathers on their heads</a:t>
            </a:r>
            <a:r>
              <a:rPr lang="en-US" dirty="0"/>
              <a:t>.</a:t>
            </a:r>
          </a:p>
        </p:txBody>
      </p:sp>
      <p:pic>
        <p:nvPicPr>
          <p:cNvPr id="5" name="Picture 4">
            <a:extLst>
              <a:ext uri="{FF2B5EF4-FFF2-40B4-BE49-F238E27FC236}">
                <a16:creationId xmlns:a16="http://schemas.microsoft.com/office/drawing/2014/main" id="{0DAAE902-6CD1-4BF5-9C4B-EE0D295197A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6141302"/>
            <a:ext cx="990600" cy="70485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close up of a bird&#10;&#10;Description automatically generated">
            <a:extLst>
              <a:ext uri="{FF2B5EF4-FFF2-40B4-BE49-F238E27FC236}">
                <a16:creationId xmlns:a16="http://schemas.microsoft.com/office/drawing/2014/main" id="{8C36A0DD-756E-483B-9ECA-B5FCDC1134D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174988" y="2241485"/>
            <a:ext cx="4980184" cy="4274023"/>
          </a:xfrm>
          <a:prstGeom prst="rect">
            <a:avLst/>
          </a:prstGeom>
        </p:spPr>
      </p:pic>
      <p:sp>
        <p:nvSpPr>
          <p:cNvPr id="8" name="TextBox 7">
            <a:extLst>
              <a:ext uri="{FF2B5EF4-FFF2-40B4-BE49-F238E27FC236}">
                <a16:creationId xmlns:a16="http://schemas.microsoft.com/office/drawing/2014/main" id="{25744729-18E4-40E2-B11B-1DB64C88C876}"/>
              </a:ext>
            </a:extLst>
          </p:cNvPr>
          <p:cNvSpPr txBox="1"/>
          <p:nvPr/>
        </p:nvSpPr>
        <p:spPr>
          <a:xfrm>
            <a:off x="6684758" y="6454323"/>
            <a:ext cx="1544975" cy="276999"/>
          </a:xfrm>
          <a:prstGeom prst="rect">
            <a:avLst/>
          </a:prstGeom>
          <a:noFill/>
        </p:spPr>
        <p:txBody>
          <a:bodyPr wrap="none" rtlCol="0">
            <a:spAutoFit/>
          </a:bodyPr>
          <a:lstStyle/>
          <a:p>
            <a:r>
              <a:rPr lang="en-US" sz="1200" dirty="0"/>
              <a:t>Photo by John Gomes</a:t>
            </a:r>
          </a:p>
        </p:txBody>
      </p:sp>
    </p:spTree>
    <p:extLst>
      <p:ext uri="{BB962C8B-B14F-4D97-AF65-F5344CB8AC3E}">
        <p14:creationId xmlns:p14="http://schemas.microsoft.com/office/powerpoint/2010/main" val="200041858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F2AC4C-9D71-4DD7-A193-8D534E0457C2}"/>
              </a:ext>
            </a:extLst>
          </p:cNvPr>
          <p:cNvSpPr>
            <a:spLocks noGrp="1"/>
          </p:cNvSpPr>
          <p:nvPr>
            <p:ph type="title"/>
          </p:nvPr>
        </p:nvSpPr>
        <p:spPr/>
        <p:txBody>
          <a:bodyPr/>
          <a:lstStyle/>
          <a:p>
            <a:r>
              <a:rPr lang="en-US" dirty="0"/>
              <a:t>False!</a:t>
            </a:r>
          </a:p>
        </p:txBody>
      </p:sp>
      <p:sp>
        <p:nvSpPr>
          <p:cNvPr id="3" name="Content Placeholder 2">
            <a:extLst>
              <a:ext uri="{FF2B5EF4-FFF2-40B4-BE49-F238E27FC236}">
                <a16:creationId xmlns:a16="http://schemas.microsoft.com/office/drawing/2014/main" id="{F46FB1EC-5877-42C1-ACAC-F1BA729C3FD7}"/>
              </a:ext>
            </a:extLst>
          </p:cNvPr>
          <p:cNvSpPr>
            <a:spLocks noGrp="1"/>
          </p:cNvSpPr>
          <p:nvPr>
            <p:ph idx="1"/>
          </p:nvPr>
        </p:nvSpPr>
        <p:spPr>
          <a:xfrm>
            <a:off x="838200" y="1825625"/>
            <a:ext cx="4658833" cy="4351338"/>
          </a:xfrm>
        </p:spPr>
        <p:txBody>
          <a:bodyPr>
            <a:normAutofit fontScale="92500" lnSpcReduction="20000"/>
          </a:bodyPr>
          <a:lstStyle/>
          <a:p>
            <a:r>
              <a:rPr lang="en-US" dirty="0"/>
              <a:t>Bald eagles have </a:t>
            </a:r>
            <a:r>
              <a:rPr lang="en-US" b="1" u="sng" dirty="0"/>
              <a:t>white feathers </a:t>
            </a:r>
            <a:r>
              <a:rPr lang="en-US" dirty="0"/>
              <a:t>on their head and dark brown feathers on their bodies.</a:t>
            </a:r>
          </a:p>
          <a:p>
            <a:r>
              <a:rPr lang="en-US" dirty="0"/>
              <a:t>Bald eagles get their name from the adjective “</a:t>
            </a:r>
            <a:r>
              <a:rPr lang="en-US" i="1" dirty="0"/>
              <a:t>piebald</a:t>
            </a:r>
            <a:r>
              <a:rPr lang="en-US" dirty="0"/>
              <a:t>” describing an animal’s color pattern.  </a:t>
            </a:r>
            <a:r>
              <a:rPr lang="en-US" i="1" dirty="0"/>
              <a:t>Piebald</a:t>
            </a:r>
            <a:r>
              <a:rPr lang="en-US" dirty="0"/>
              <a:t> animals have dark hair or feathers with white spots on top.  </a:t>
            </a:r>
          </a:p>
          <a:p>
            <a:r>
              <a:rPr lang="en-US" b="1" dirty="0"/>
              <a:t>Fun Fact! </a:t>
            </a:r>
            <a:r>
              <a:rPr lang="en-US" dirty="0"/>
              <a:t>Magpies also get their name from their “</a:t>
            </a:r>
            <a:r>
              <a:rPr lang="en-US" i="1" dirty="0"/>
              <a:t>pied</a:t>
            </a:r>
            <a:r>
              <a:rPr lang="en-US" dirty="0"/>
              <a:t>” or “</a:t>
            </a:r>
            <a:r>
              <a:rPr lang="en-US" i="1" dirty="0"/>
              <a:t>piebald</a:t>
            </a:r>
            <a:r>
              <a:rPr lang="en-US" dirty="0"/>
              <a:t>” coloring!</a:t>
            </a:r>
          </a:p>
        </p:txBody>
      </p:sp>
      <p:pic>
        <p:nvPicPr>
          <p:cNvPr id="5" name="Picture 4">
            <a:extLst>
              <a:ext uri="{FF2B5EF4-FFF2-40B4-BE49-F238E27FC236}">
                <a16:creationId xmlns:a16="http://schemas.microsoft.com/office/drawing/2014/main" id="{0DAAE902-6CD1-4BF5-9C4B-EE0D295197A2}"/>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6141302"/>
            <a:ext cx="990600" cy="70485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E79E95AB-2AEE-4C28-849D-56B0FBD82948}"/>
              </a:ext>
            </a:extLst>
          </p:cNvPr>
          <p:cNvSpPr txBox="1"/>
          <p:nvPr/>
        </p:nvSpPr>
        <p:spPr>
          <a:xfrm>
            <a:off x="9913974" y="6326891"/>
            <a:ext cx="2278026" cy="369332"/>
          </a:xfrm>
          <a:prstGeom prst="rect">
            <a:avLst/>
          </a:prstGeom>
          <a:noFill/>
        </p:spPr>
        <p:txBody>
          <a:bodyPr wrap="square">
            <a:spAutoFit/>
          </a:bodyPr>
          <a:lstStyle/>
          <a:p>
            <a:r>
              <a:rPr lang="en-US" dirty="0">
                <a:hlinkClick r:id="rId3" action="ppaction://hlinksldjump"/>
              </a:rPr>
              <a:t>Back to Game Board</a:t>
            </a:r>
            <a:endParaRPr lang="en-US" dirty="0"/>
          </a:p>
        </p:txBody>
      </p:sp>
      <p:pic>
        <p:nvPicPr>
          <p:cNvPr id="7" name="Picture 6" descr="A close up of a bird&#10;&#10;Description automatically generated">
            <a:extLst>
              <a:ext uri="{FF2B5EF4-FFF2-40B4-BE49-F238E27FC236}">
                <a16:creationId xmlns:a16="http://schemas.microsoft.com/office/drawing/2014/main" id="{2FA4A711-C567-4261-AF79-CC531F23889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497033" y="257544"/>
            <a:ext cx="4757184" cy="3171456"/>
          </a:xfrm>
          <a:prstGeom prst="rect">
            <a:avLst/>
          </a:prstGeom>
        </p:spPr>
      </p:pic>
      <p:pic>
        <p:nvPicPr>
          <p:cNvPr id="9" name="Picture 8" descr="A bird flying in the sky&#10;&#10;Description automatically generated">
            <a:extLst>
              <a:ext uri="{FF2B5EF4-FFF2-40B4-BE49-F238E27FC236}">
                <a16:creationId xmlns:a16="http://schemas.microsoft.com/office/drawing/2014/main" id="{3FD37B4E-310D-488E-B476-37EDCDD860B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496270" y="3292157"/>
            <a:ext cx="4758710" cy="3171578"/>
          </a:xfrm>
          <a:prstGeom prst="rect">
            <a:avLst/>
          </a:prstGeom>
        </p:spPr>
      </p:pic>
      <p:sp>
        <p:nvSpPr>
          <p:cNvPr id="11" name="TextBox 10">
            <a:extLst>
              <a:ext uri="{FF2B5EF4-FFF2-40B4-BE49-F238E27FC236}">
                <a16:creationId xmlns:a16="http://schemas.microsoft.com/office/drawing/2014/main" id="{7182EB27-4F3F-43BF-8B76-C46DF59663EF}"/>
              </a:ext>
            </a:extLst>
          </p:cNvPr>
          <p:cNvSpPr txBox="1"/>
          <p:nvPr/>
        </p:nvSpPr>
        <p:spPr>
          <a:xfrm>
            <a:off x="7103137" y="544194"/>
            <a:ext cx="1544975" cy="276999"/>
          </a:xfrm>
          <a:prstGeom prst="rect">
            <a:avLst/>
          </a:prstGeom>
          <a:noFill/>
        </p:spPr>
        <p:txBody>
          <a:bodyPr wrap="none" rtlCol="0">
            <a:spAutoFit/>
          </a:bodyPr>
          <a:lstStyle/>
          <a:p>
            <a:r>
              <a:rPr lang="en-US" sz="1200" dirty="0"/>
              <a:t>Photo by John Gomes</a:t>
            </a:r>
          </a:p>
        </p:txBody>
      </p:sp>
    </p:spTree>
    <p:extLst>
      <p:ext uri="{BB962C8B-B14F-4D97-AF65-F5344CB8AC3E}">
        <p14:creationId xmlns:p14="http://schemas.microsoft.com/office/powerpoint/2010/main" val="337606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E4C1F3-631F-42FB-B5C5-F13564C99F2E}"/>
              </a:ext>
            </a:extLst>
          </p:cNvPr>
          <p:cNvSpPr>
            <a:spLocks noGrp="1"/>
          </p:cNvSpPr>
          <p:nvPr>
            <p:ph type="title"/>
          </p:nvPr>
        </p:nvSpPr>
        <p:spPr/>
        <p:txBody>
          <a:bodyPr/>
          <a:lstStyle/>
          <a:p>
            <a:r>
              <a:rPr lang="en-US" dirty="0"/>
              <a:t>How to use the Game Board</a:t>
            </a:r>
          </a:p>
        </p:txBody>
      </p:sp>
      <p:sp>
        <p:nvSpPr>
          <p:cNvPr id="3" name="Content Placeholder 2">
            <a:extLst>
              <a:ext uri="{FF2B5EF4-FFF2-40B4-BE49-F238E27FC236}">
                <a16:creationId xmlns:a16="http://schemas.microsoft.com/office/drawing/2014/main" id="{76911755-DFBF-48AD-9990-CF4B83DCC9F4}"/>
              </a:ext>
            </a:extLst>
          </p:cNvPr>
          <p:cNvSpPr>
            <a:spLocks noGrp="1"/>
          </p:cNvSpPr>
          <p:nvPr>
            <p:ph idx="1"/>
          </p:nvPr>
        </p:nvSpPr>
        <p:spPr/>
        <p:txBody>
          <a:bodyPr/>
          <a:lstStyle/>
          <a:p>
            <a:r>
              <a:rPr lang="en-US" dirty="0"/>
              <a:t>Click the link of the selected category/point value</a:t>
            </a:r>
          </a:p>
          <a:p>
            <a:r>
              <a:rPr lang="en-US" dirty="0"/>
              <a:t>The link will open the question</a:t>
            </a:r>
          </a:p>
          <a:p>
            <a:pPr lvl="1"/>
            <a:r>
              <a:rPr lang="en-US" dirty="0"/>
              <a:t>A second hyperlink located on the question slide will reveal the answer</a:t>
            </a:r>
          </a:p>
          <a:p>
            <a:pPr lvl="1"/>
            <a:r>
              <a:rPr lang="en-US" dirty="0"/>
              <a:t>A hyperlink “Back to Game Board” link on the bottom left of the answer slide to return to the main game board</a:t>
            </a:r>
          </a:p>
          <a:p>
            <a:r>
              <a:rPr lang="en-US" dirty="0"/>
              <a:t>No need to use arrow keys! Always click the links to move to questions, answers and back game board.</a:t>
            </a:r>
          </a:p>
        </p:txBody>
      </p:sp>
      <p:pic>
        <p:nvPicPr>
          <p:cNvPr id="5" name="Picture 4">
            <a:extLst>
              <a:ext uri="{FF2B5EF4-FFF2-40B4-BE49-F238E27FC236}">
                <a16:creationId xmlns:a16="http://schemas.microsoft.com/office/drawing/2014/main" id="{A153A2DE-4A29-4CDF-BE64-65063FACED05}"/>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6141302"/>
            <a:ext cx="990600" cy="704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836449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F2AC4C-9D71-4DD7-A193-8D534E0457C2}"/>
              </a:ext>
            </a:extLst>
          </p:cNvPr>
          <p:cNvSpPr>
            <a:spLocks noGrp="1"/>
          </p:cNvSpPr>
          <p:nvPr>
            <p:ph type="title"/>
          </p:nvPr>
        </p:nvSpPr>
        <p:spPr/>
        <p:txBody>
          <a:bodyPr/>
          <a:lstStyle/>
          <a:p>
            <a:r>
              <a:rPr lang="en-US" dirty="0"/>
              <a:t>What is the </a:t>
            </a:r>
            <a:r>
              <a:rPr lang="en-US" dirty="0">
                <a:hlinkClick r:id="rId2" action="ppaction://hlinksldjump"/>
              </a:rPr>
              <a:t>largest</a:t>
            </a:r>
            <a:r>
              <a:rPr lang="en-US" dirty="0"/>
              <a:t> owl species in Alaska?</a:t>
            </a:r>
          </a:p>
        </p:txBody>
      </p:sp>
      <p:sp>
        <p:nvSpPr>
          <p:cNvPr id="3" name="Content Placeholder 2">
            <a:extLst>
              <a:ext uri="{FF2B5EF4-FFF2-40B4-BE49-F238E27FC236}">
                <a16:creationId xmlns:a16="http://schemas.microsoft.com/office/drawing/2014/main" id="{F46FB1EC-5877-42C1-ACAC-F1BA729C3FD7}"/>
              </a:ext>
            </a:extLst>
          </p:cNvPr>
          <p:cNvSpPr>
            <a:spLocks noGrp="1"/>
          </p:cNvSpPr>
          <p:nvPr>
            <p:ph idx="1"/>
          </p:nvPr>
        </p:nvSpPr>
        <p:spPr/>
        <p:txBody>
          <a:bodyPr/>
          <a:lstStyle/>
          <a:p>
            <a:r>
              <a:rPr lang="en-US" dirty="0"/>
              <a:t>Great Horned Owl</a:t>
            </a:r>
          </a:p>
          <a:p>
            <a:r>
              <a:rPr lang="en-US" dirty="0"/>
              <a:t>Short-Eared Owl</a:t>
            </a:r>
          </a:p>
          <a:p>
            <a:r>
              <a:rPr lang="en-US" dirty="0"/>
              <a:t>Raven</a:t>
            </a:r>
          </a:p>
          <a:p>
            <a:r>
              <a:rPr lang="en-US" dirty="0"/>
              <a:t>Great Gray Owl</a:t>
            </a:r>
          </a:p>
        </p:txBody>
      </p:sp>
      <p:pic>
        <p:nvPicPr>
          <p:cNvPr id="5" name="Picture 4">
            <a:extLst>
              <a:ext uri="{FF2B5EF4-FFF2-40B4-BE49-F238E27FC236}">
                <a16:creationId xmlns:a16="http://schemas.microsoft.com/office/drawing/2014/main" id="{0DAAE902-6CD1-4BF5-9C4B-EE0D295197A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6141302"/>
            <a:ext cx="990600" cy="704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04282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F2AC4C-9D71-4DD7-A193-8D534E0457C2}"/>
              </a:ext>
            </a:extLst>
          </p:cNvPr>
          <p:cNvSpPr>
            <a:spLocks noGrp="1"/>
          </p:cNvSpPr>
          <p:nvPr>
            <p:ph type="title"/>
          </p:nvPr>
        </p:nvSpPr>
        <p:spPr/>
        <p:txBody>
          <a:bodyPr/>
          <a:lstStyle/>
          <a:p>
            <a:r>
              <a:rPr lang="en-US" dirty="0"/>
              <a:t>What is the largest owl species in Alaska?</a:t>
            </a:r>
          </a:p>
        </p:txBody>
      </p:sp>
      <p:sp>
        <p:nvSpPr>
          <p:cNvPr id="3" name="Content Placeholder 2">
            <a:extLst>
              <a:ext uri="{FF2B5EF4-FFF2-40B4-BE49-F238E27FC236}">
                <a16:creationId xmlns:a16="http://schemas.microsoft.com/office/drawing/2014/main" id="{F46FB1EC-5877-42C1-ACAC-F1BA729C3FD7}"/>
              </a:ext>
            </a:extLst>
          </p:cNvPr>
          <p:cNvSpPr>
            <a:spLocks noGrp="1"/>
          </p:cNvSpPr>
          <p:nvPr>
            <p:ph idx="1"/>
          </p:nvPr>
        </p:nvSpPr>
        <p:spPr/>
        <p:txBody>
          <a:bodyPr/>
          <a:lstStyle/>
          <a:p>
            <a:r>
              <a:rPr lang="en-US" b="1" u="sng" dirty="0"/>
              <a:t>Great Horned Owl</a:t>
            </a:r>
          </a:p>
          <a:p>
            <a:r>
              <a:rPr lang="en-US" dirty="0">
                <a:solidFill>
                  <a:schemeClr val="bg2">
                    <a:lumMod val="75000"/>
                  </a:schemeClr>
                </a:solidFill>
              </a:rPr>
              <a:t>Short-Eared Owl</a:t>
            </a:r>
          </a:p>
          <a:p>
            <a:r>
              <a:rPr lang="en-US" dirty="0">
                <a:solidFill>
                  <a:schemeClr val="bg2">
                    <a:lumMod val="75000"/>
                  </a:schemeClr>
                </a:solidFill>
              </a:rPr>
              <a:t>Raven</a:t>
            </a:r>
          </a:p>
          <a:p>
            <a:r>
              <a:rPr lang="en-US" dirty="0">
                <a:solidFill>
                  <a:schemeClr val="bg2">
                    <a:lumMod val="75000"/>
                  </a:schemeClr>
                </a:solidFill>
              </a:rPr>
              <a:t>Great Gray Owl</a:t>
            </a:r>
          </a:p>
          <a:p>
            <a:endParaRPr lang="en-US" dirty="0"/>
          </a:p>
        </p:txBody>
      </p:sp>
      <p:pic>
        <p:nvPicPr>
          <p:cNvPr id="5" name="Picture 4">
            <a:extLst>
              <a:ext uri="{FF2B5EF4-FFF2-40B4-BE49-F238E27FC236}">
                <a16:creationId xmlns:a16="http://schemas.microsoft.com/office/drawing/2014/main" id="{0DAAE902-6CD1-4BF5-9C4B-EE0D295197A2}"/>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6141302"/>
            <a:ext cx="990600" cy="70485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D039D10-F182-4838-9820-EEDEFDA80540}"/>
              </a:ext>
            </a:extLst>
          </p:cNvPr>
          <p:cNvSpPr txBox="1"/>
          <p:nvPr/>
        </p:nvSpPr>
        <p:spPr>
          <a:xfrm>
            <a:off x="9913974" y="6326891"/>
            <a:ext cx="2278026" cy="369332"/>
          </a:xfrm>
          <a:prstGeom prst="rect">
            <a:avLst/>
          </a:prstGeom>
          <a:noFill/>
        </p:spPr>
        <p:txBody>
          <a:bodyPr wrap="square">
            <a:spAutoFit/>
          </a:bodyPr>
          <a:lstStyle/>
          <a:p>
            <a:r>
              <a:rPr lang="en-US" dirty="0">
                <a:hlinkClick r:id="rId3" action="ppaction://hlinksldjump"/>
              </a:rPr>
              <a:t>Back to Game Board</a:t>
            </a:r>
            <a:endParaRPr lang="en-US" dirty="0"/>
          </a:p>
        </p:txBody>
      </p:sp>
      <p:pic>
        <p:nvPicPr>
          <p:cNvPr id="7" name="Picture 6" descr="A close up of an owl&#10;&#10;Description automatically generated">
            <a:extLst>
              <a:ext uri="{FF2B5EF4-FFF2-40B4-BE49-F238E27FC236}">
                <a16:creationId xmlns:a16="http://schemas.microsoft.com/office/drawing/2014/main" id="{1913ADEB-EF95-4616-9CA5-B420419E717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082894" y="1369843"/>
            <a:ext cx="3550920" cy="5326380"/>
          </a:xfrm>
          <a:prstGeom prst="rect">
            <a:avLst/>
          </a:prstGeom>
        </p:spPr>
      </p:pic>
    </p:spTree>
    <p:extLst>
      <p:ext uri="{BB962C8B-B14F-4D97-AF65-F5344CB8AC3E}">
        <p14:creationId xmlns:p14="http://schemas.microsoft.com/office/powerpoint/2010/main" val="29876257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F2AC4C-9D71-4DD7-A193-8D534E0457C2}"/>
              </a:ext>
            </a:extLst>
          </p:cNvPr>
          <p:cNvSpPr>
            <a:spLocks noGrp="1"/>
          </p:cNvSpPr>
          <p:nvPr>
            <p:ph type="title"/>
          </p:nvPr>
        </p:nvSpPr>
        <p:spPr/>
        <p:txBody>
          <a:bodyPr/>
          <a:lstStyle/>
          <a:p>
            <a:r>
              <a:rPr lang="en-US" dirty="0">
                <a:solidFill>
                  <a:srgbClr val="FFFF00"/>
                </a:solidFill>
              </a:rPr>
              <a:t>Which statement is true about </a:t>
            </a:r>
            <a:r>
              <a:rPr lang="en-US" dirty="0">
                <a:solidFill>
                  <a:srgbClr val="FFFF00"/>
                </a:solidFill>
                <a:hlinkClick r:id="rId3" action="ppaction://hlinksldjump">
                  <a:extLst>
                    <a:ext uri="{A12FA001-AC4F-418D-AE19-62706E023703}">
                      <ahyp:hlinkClr xmlns:ahyp="http://schemas.microsoft.com/office/drawing/2018/hyperlinkcolor" val="tx"/>
                    </a:ext>
                  </a:extLst>
                </a:hlinkClick>
              </a:rPr>
              <a:t>ravens</a:t>
            </a:r>
            <a:r>
              <a:rPr lang="en-US" dirty="0">
                <a:solidFill>
                  <a:srgbClr val="FFFF00"/>
                </a:solidFill>
              </a:rPr>
              <a:t>?</a:t>
            </a:r>
          </a:p>
        </p:txBody>
      </p:sp>
      <p:sp>
        <p:nvSpPr>
          <p:cNvPr id="3" name="Content Placeholder 2">
            <a:extLst>
              <a:ext uri="{FF2B5EF4-FFF2-40B4-BE49-F238E27FC236}">
                <a16:creationId xmlns:a16="http://schemas.microsoft.com/office/drawing/2014/main" id="{F46FB1EC-5877-42C1-ACAC-F1BA729C3FD7}"/>
              </a:ext>
            </a:extLst>
          </p:cNvPr>
          <p:cNvSpPr>
            <a:spLocks noGrp="1"/>
          </p:cNvSpPr>
          <p:nvPr>
            <p:ph idx="1"/>
          </p:nvPr>
        </p:nvSpPr>
        <p:spPr/>
        <p:txBody>
          <a:bodyPr/>
          <a:lstStyle/>
          <a:p>
            <a:pPr marL="514350" indent="-514350">
              <a:buFont typeface="+mj-lt"/>
              <a:buAutoNum type="alphaUcPeriod"/>
            </a:pPr>
            <a:r>
              <a:rPr lang="en-US" dirty="0">
                <a:solidFill>
                  <a:srgbClr val="0070C0"/>
                </a:solidFill>
              </a:rPr>
              <a:t>They are the largest all black bird in the world.</a:t>
            </a:r>
          </a:p>
          <a:p>
            <a:pPr marL="514350" indent="-514350">
              <a:buFont typeface="+mj-lt"/>
              <a:buAutoNum type="alphaUcPeriod"/>
            </a:pPr>
            <a:r>
              <a:rPr lang="en-US" dirty="0">
                <a:solidFill>
                  <a:srgbClr val="0070C0"/>
                </a:solidFill>
              </a:rPr>
              <a:t>They can be hunters or scavengers.</a:t>
            </a:r>
          </a:p>
          <a:p>
            <a:pPr marL="514350" indent="-514350">
              <a:buFont typeface="+mj-lt"/>
              <a:buAutoNum type="alphaUcPeriod"/>
            </a:pPr>
            <a:r>
              <a:rPr lang="en-US" dirty="0">
                <a:solidFill>
                  <a:srgbClr val="0070C0"/>
                </a:solidFill>
              </a:rPr>
              <a:t>They can mimic sounds like water drops, car noises, other birds and human speech.</a:t>
            </a:r>
          </a:p>
          <a:p>
            <a:pPr marL="514350" indent="-514350">
              <a:buFont typeface="+mj-lt"/>
              <a:buAutoNum type="alphaUcPeriod"/>
            </a:pPr>
            <a:r>
              <a:rPr lang="en-US" dirty="0">
                <a:solidFill>
                  <a:srgbClr val="0070C0"/>
                </a:solidFill>
              </a:rPr>
              <a:t>All the above are true.</a:t>
            </a:r>
          </a:p>
        </p:txBody>
      </p:sp>
      <p:pic>
        <p:nvPicPr>
          <p:cNvPr id="5" name="Picture 4">
            <a:extLst>
              <a:ext uri="{FF2B5EF4-FFF2-40B4-BE49-F238E27FC236}">
                <a16:creationId xmlns:a16="http://schemas.microsoft.com/office/drawing/2014/main" id="{0DAAE902-6CD1-4BF5-9C4B-EE0D295197A2}"/>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6141302"/>
            <a:ext cx="990600" cy="704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970399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F2AC4C-9D71-4DD7-A193-8D534E0457C2}"/>
              </a:ext>
            </a:extLst>
          </p:cNvPr>
          <p:cNvSpPr>
            <a:spLocks noGrp="1"/>
          </p:cNvSpPr>
          <p:nvPr>
            <p:ph type="title"/>
          </p:nvPr>
        </p:nvSpPr>
        <p:spPr/>
        <p:txBody>
          <a:bodyPr/>
          <a:lstStyle/>
          <a:p>
            <a:r>
              <a:rPr lang="en-US" dirty="0"/>
              <a:t>Which statement is true about ravens?</a:t>
            </a:r>
          </a:p>
        </p:txBody>
      </p:sp>
      <p:sp>
        <p:nvSpPr>
          <p:cNvPr id="3" name="Content Placeholder 2">
            <a:extLst>
              <a:ext uri="{FF2B5EF4-FFF2-40B4-BE49-F238E27FC236}">
                <a16:creationId xmlns:a16="http://schemas.microsoft.com/office/drawing/2014/main" id="{F46FB1EC-5877-42C1-ACAC-F1BA729C3FD7}"/>
              </a:ext>
            </a:extLst>
          </p:cNvPr>
          <p:cNvSpPr>
            <a:spLocks noGrp="1"/>
          </p:cNvSpPr>
          <p:nvPr>
            <p:ph idx="1"/>
          </p:nvPr>
        </p:nvSpPr>
        <p:spPr/>
        <p:txBody>
          <a:bodyPr/>
          <a:lstStyle/>
          <a:p>
            <a:pPr marL="514350" indent="-514350">
              <a:buFont typeface="+mj-lt"/>
              <a:buAutoNum type="alphaUcPeriod"/>
            </a:pPr>
            <a:r>
              <a:rPr lang="en-US" dirty="0">
                <a:solidFill>
                  <a:schemeClr val="bg2">
                    <a:lumMod val="75000"/>
                  </a:schemeClr>
                </a:solidFill>
              </a:rPr>
              <a:t>They are the largest all black bird in the world.</a:t>
            </a:r>
          </a:p>
          <a:p>
            <a:pPr marL="514350" indent="-514350">
              <a:buFont typeface="+mj-lt"/>
              <a:buAutoNum type="alphaUcPeriod"/>
            </a:pPr>
            <a:r>
              <a:rPr lang="en-US" dirty="0">
                <a:solidFill>
                  <a:schemeClr val="bg2">
                    <a:lumMod val="75000"/>
                  </a:schemeClr>
                </a:solidFill>
              </a:rPr>
              <a:t>They can be hunters or scavengers.</a:t>
            </a:r>
          </a:p>
          <a:p>
            <a:pPr marL="514350" indent="-514350">
              <a:buFont typeface="+mj-lt"/>
              <a:buAutoNum type="alphaUcPeriod"/>
            </a:pPr>
            <a:r>
              <a:rPr lang="en-US" dirty="0">
                <a:solidFill>
                  <a:schemeClr val="bg2">
                    <a:lumMod val="75000"/>
                  </a:schemeClr>
                </a:solidFill>
              </a:rPr>
              <a:t>They can mimic sounds like water drops, car noises, other birds and human speech.</a:t>
            </a:r>
          </a:p>
          <a:p>
            <a:pPr marL="514350" indent="-514350">
              <a:buFont typeface="+mj-lt"/>
              <a:buAutoNum type="alphaUcPeriod"/>
            </a:pPr>
            <a:r>
              <a:rPr lang="en-US" b="1" u="sng" dirty="0"/>
              <a:t>All the above are true.</a:t>
            </a:r>
          </a:p>
          <a:p>
            <a:endParaRPr lang="en-US" dirty="0"/>
          </a:p>
        </p:txBody>
      </p:sp>
      <p:pic>
        <p:nvPicPr>
          <p:cNvPr id="5" name="Picture 4">
            <a:extLst>
              <a:ext uri="{FF2B5EF4-FFF2-40B4-BE49-F238E27FC236}">
                <a16:creationId xmlns:a16="http://schemas.microsoft.com/office/drawing/2014/main" id="{0DAAE902-6CD1-4BF5-9C4B-EE0D295197A2}"/>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6141302"/>
            <a:ext cx="990600" cy="70485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458C69E-C43F-4CC1-9B06-4AFC191B2D30}"/>
              </a:ext>
            </a:extLst>
          </p:cNvPr>
          <p:cNvSpPr txBox="1"/>
          <p:nvPr/>
        </p:nvSpPr>
        <p:spPr>
          <a:xfrm>
            <a:off x="9913974" y="6326891"/>
            <a:ext cx="2278026" cy="369332"/>
          </a:xfrm>
          <a:prstGeom prst="rect">
            <a:avLst/>
          </a:prstGeom>
          <a:noFill/>
        </p:spPr>
        <p:txBody>
          <a:bodyPr wrap="square">
            <a:spAutoFit/>
          </a:bodyPr>
          <a:lstStyle/>
          <a:p>
            <a:r>
              <a:rPr lang="en-US" dirty="0">
                <a:hlinkClick r:id="rId5" action="ppaction://hlinksldjump"/>
              </a:rPr>
              <a:t>Back to Game Board</a:t>
            </a:r>
            <a:endParaRPr lang="en-US" dirty="0"/>
          </a:p>
        </p:txBody>
      </p:sp>
      <p:pic>
        <p:nvPicPr>
          <p:cNvPr id="6" name="Raven Sound Clip-SoundBible.com-871913074 (1)">
            <a:hlinkClick r:id="" action="ppaction://media"/>
            <a:extLst>
              <a:ext uri="{FF2B5EF4-FFF2-40B4-BE49-F238E27FC236}">
                <a16:creationId xmlns:a16="http://schemas.microsoft.com/office/drawing/2014/main" id="{48FB7A91-A451-40E0-B8E7-65AE4276C8A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123024" y="4094088"/>
            <a:ext cx="609600" cy="609600"/>
          </a:xfrm>
          <a:prstGeom prst="rect">
            <a:avLst/>
          </a:prstGeom>
        </p:spPr>
      </p:pic>
      <p:sp>
        <p:nvSpPr>
          <p:cNvPr id="7" name="TextBox 6">
            <a:extLst>
              <a:ext uri="{FF2B5EF4-FFF2-40B4-BE49-F238E27FC236}">
                <a16:creationId xmlns:a16="http://schemas.microsoft.com/office/drawing/2014/main" id="{3B776658-D51B-4258-BC88-4685B368AC25}"/>
              </a:ext>
            </a:extLst>
          </p:cNvPr>
          <p:cNvSpPr txBox="1"/>
          <p:nvPr/>
        </p:nvSpPr>
        <p:spPr>
          <a:xfrm>
            <a:off x="7922392" y="4334356"/>
            <a:ext cx="1120820" cy="369332"/>
          </a:xfrm>
          <a:prstGeom prst="rect">
            <a:avLst/>
          </a:prstGeom>
          <a:noFill/>
        </p:spPr>
        <p:txBody>
          <a:bodyPr wrap="none" rtlCol="0">
            <a:spAutoFit/>
          </a:bodyPr>
          <a:lstStyle/>
          <a:p>
            <a:r>
              <a:rPr lang="en-US" dirty="0"/>
              <a:t>Raven call</a:t>
            </a:r>
          </a:p>
        </p:txBody>
      </p:sp>
    </p:spTree>
    <p:extLst>
      <p:ext uri="{BB962C8B-B14F-4D97-AF65-F5344CB8AC3E}">
        <p14:creationId xmlns:p14="http://schemas.microsoft.com/office/powerpoint/2010/main" val="3065678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1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F2AC4C-9D71-4DD7-A193-8D534E0457C2}"/>
              </a:ext>
            </a:extLst>
          </p:cNvPr>
          <p:cNvSpPr>
            <a:spLocks noGrp="1"/>
          </p:cNvSpPr>
          <p:nvPr>
            <p:ph type="title"/>
          </p:nvPr>
        </p:nvSpPr>
        <p:spPr/>
        <p:txBody>
          <a:bodyPr>
            <a:normAutofit/>
          </a:bodyPr>
          <a:lstStyle/>
          <a:p>
            <a:r>
              <a:rPr lang="en-US" dirty="0"/>
              <a:t>The Peregrine falcon can stoop (dive) at a </a:t>
            </a:r>
            <a:r>
              <a:rPr lang="en-US" dirty="0">
                <a:hlinkClick r:id="rId2" action="ppaction://hlinksldjump"/>
              </a:rPr>
              <a:t>speed</a:t>
            </a:r>
            <a:r>
              <a:rPr lang="en-US" dirty="0"/>
              <a:t> of up to…</a:t>
            </a:r>
          </a:p>
        </p:txBody>
      </p:sp>
      <p:sp>
        <p:nvSpPr>
          <p:cNvPr id="3" name="Content Placeholder 2">
            <a:extLst>
              <a:ext uri="{FF2B5EF4-FFF2-40B4-BE49-F238E27FC236}">
                <a16:creationId xmlns:a16="http://schemas.microsoft.com/office/drawing/2014/main" id="{F46FB1EC-5877-42C1-ACAC-F1BA729C3FD7}"/>
              </a:ext>
            </a:extLst>
          </p:cNvPr>
          <p:cNvSpPr>
            <a:spLocks noGrp="1"/>
          </p:cNvSpPr>
          <p:nvPr>
            <p:ph idx="1"/>
          </p:nvPr>
        </p:nvSpPr>
        <p:spPr/>
        <p:txBody>
          <a:bodyPr/>
          <a:lstStyle/>
          <a:p>
            <a:pPr marL="514350" indent="-514350">
              <a:buFont typeface="+mj-lt"/>
              <a:buAutoNum type="alphaUcPeriod"/>
            </a:pPr>
            <a:r>
              <a:rPr lang="en-US" dirty="0"/>
              <a:t>10 mph</a:t>
            </a:r>
          </a:p>
          <a:p>
            <a:pPr marL="514350" indent="-514350">
              <a:buFont typeface="+mj-lt"/>
              <a:buAutoNum type="alphaUcPeriod"/>
            </a:pPr>
            <a:r>
              <a:rPr lang="en-US" dirty="0"/>
              <a:t>45 mph</a:t>
            </a:r>
          </a:p>
          <a:p>
            <a:pPr marL="514350" indent="-514350">
              <a:buFont typeface="+mj-lt"/>
              <a:buAutoNum type="alphaUcPeriod"/>
            </a:pPr>
            <a:r>
              <a:rPr lang="en-US" dirty="0"/>
              <a:t>1,000,000 mph</a:t>
            </a:r>
          </a:p>
          <a:p>
            <a:pPr marL="514350" indent="-514350">
              <a:buFont typeface="+mj-lt"/>
              <a:buAutoNum type="alphaUcPeriod"/>
            </a:pPr>
            <a:r>
              <a:rPr lang="en-US" dirty="0"/>
              <a:t>200 mph</a:t>
            </a:r>
          </a:p>
        </p:txBody>
      </p:sp>
      <p:pic>
        <p:nvPicPr>
          <p:cNvPr id="5" name="Picture 4">
            <a:extLst>
              <a:ext uri="{FF2B5EF4-FFF2-40B4-BE49-F238E27FC236}">
                <a16:creationId xmlns:a16="http://schemas.microsoft.com/office/drawing/2014/main" id="{0DAAE902-6CD1-4BF5-9C4B-EE0D295197A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6141302"/>
            <a:ext cx="990600" cy="70485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close up of a bird&#10;&#10;Description automatically generated">
            <a:extLst>
              <a:ext uri="{FF2B5EF4-FFF2-40B4-BE49-F238E27FC236}">
                <a16:creationId xmlns:a16="http://schemas.microsoft.com/office/drawing/2014/main" id="{042F5C2B-CC9E-4E08-ACC0-3FF5FB3DAE3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667250" y="1886764"/>
            <a:ext cx="6019800" cy="4013200"/>
          </a:xfrm>
          <a:prstGeom prst="rect">
            <a:avLst/>
          </a:prstGeom>
        </p:spPr>
      </p:pic>
      <p:sp>
        <p:nvSpPr>
          <p:cNvPr id="8" name="TextBox 7">
            <a:extLst>
              <a:ext uri="{FF2B5EF4-FFF2-40B4-BE49-F238E27FC236}">
                <a16:creationId xmlns:a16="http://schemas.microsoft.com/office/drawing/2014/main" id="{46C2FE9F-DE7C-4A1C-9F1F-0E6EBE0DEF7F}"/>
              </a:ext>
            </a:extLst>
          </p:cNvPr>
          <p:cNvSpPr txBox="1"/>
          <p:nvPr/>
        </p:nvSpPr>
        <p:spPr>
          <a:xfrm>
            <a:off x="8890084" y="5921235"/>
            <a:ext cx="1544975" cy="276999"/>
          </a:xfrm>
          <a:prstGeom prst="rect">
            <a:avLst/>
          </a:prstGeom>
          <a:noFill/>
        </p:spPr>
        <p:txBody>
          <a:bodyPr wrap="none" rtlCol="0">
            <a:spAutoFit/>
          </a:bodyPr>
          <a:lstStyle/>
          <a:p>
            <a:r>
              <a:rPr lang="en-US" sz="1200" dirty="0"/>
              <a:t>Photo by John Gomes</a:t>
            </a:r>
          </a:p>
        </p:txBody>
      </p:sp>
    </p:spTree>
    <p:extLst>
      <p:ext uri="{BB962C8B-B14F-4D97-AF65-F5344CB8AC3E}">
        <p14:creationId xmlns:p14="http://schemas.microsoft.com/office/powerpoint/2010/main" val="397982500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F2AC4C-9D71-4DD7-A193-8D534E0457C2}"/>
              </a:ext>
            </a:extLst>
          </p:cNvPr>
          <p:cNvSpPr>
            <a:spLocks noGrp="1"/>
          </p:cNvSpPr>
          <p:nvPr>
            <p:ph type="title"/>
          </p:nvPr>
        </p:nvSpPr>
        <p:spPr/>
        <p:txBody>
          <a:bodyPr/>
          <a:lstStyle/>
          <a:p>
            <a:r>
              <a:rPr lang="en-US" dirty="0"/>
              <a:t>The Peregrine falcon can stoop (dive) at a speed of up to…</a:t>
            </a:r>
          </a:p>
        </p:txBody>
      </p:sp>
      <p:sp>
        <p:nvSpPr>
          <p:cNvPr id="3" name="Content Placeholder 2">
            <a:extLst>
              <a:ext uri="{FF2B5EF4-FFF2-40B4-BE49-F238E27FC236}">
                <a16:creationId xmlns:a16="http://schemas.microsoft.com/office/drawing/2014/main" id="{F46FB1EC-5877-42C1-ACAC-F1BA729C3FD7}"/>
              </a:ext>
            </a:extLst>
          </p:cNvPr>
          <p:cNvSpPr>
            <a:spLocks noGrp="1"/>
          </p:cNvSpPr>
          <p:nvPr>
            <p:ph idx="1"/>
          </p:nvPr>
        </p:nvSpPr>
        <p:spPr/>
        <p:txBody>
          <a:bodyPr vert="horz" lIns="91440" tIns="45720" rIns="91440" bIns="45720" rtlCol="0" anchor="t">
            <a:normAutofit/>
          </a:bodyPr>
          <a:lstStyle/>
          <a:p>
            <a:pPr marL="514350" indent="-514350">
              <a:buFont typeface="+mj-lt"/>
              <a:buAutoNum type="alphaUcPeriod"/>
            </a:pPr>
            <a:r>
              <a:rPr lang="en-US" dirty="0">
                <a:solidFill>
                  <a:schemeClr val="bg2">
                    <a:lumMod val="75000"/>
                  </a:schemeClr>
                </a:solidFill>
              </a:rPr>
              <a:t>10 mph</a:t>
            </a:r>
          </a:p>
          <a:p>
            <a:pPr marL="514350" indent="-514350">
              <a:buFont typeface="+mj-lt"/>
              <a:buAutoNum type="alphaUcPeriod"/>
            </a:pPr>
            <a:r>
              <a:rPr lang="en-US" dirty="0">
                <a:solidFill>
                  <a:schemeClr val="bg2">
                    <a:lumMod val="75000"/>
                  </a:schemeClr>
                </a:solidFill>
              </a:rPr>
              <a:t>45 mph</a:t>
            </a:r>
          </a:p>
          <a:p>
            <a:pPr marL="514350" indent="-514350">
              <a:buFont typeface="+mj-lt"/>
              <a:buAutoNum type="alphaUcPeriod"/>
            </a:pPr>
            <a:r>
              <a:rPr lang="en-US" dirty="0">
                <a:solidFill>
                  <a:schemeClr val="bg2">
                    <a:lumMod val="75000"/>
                  </a:schemeClr>
                </a:solidFill>
              </a:rPr>
              <a:t>1,000,000 mph</a:t>
            </a:r>
          </a:p>
          <a:p>
            <a:pPr marL="514350" indent="-514350">
              <a:buFont typeface="+mj-lt"/>
              <a:buAutoNum type="alphaUcPeriod"/>
            </a:pPr>
            <a:r>
              <a:rPr lang="en-US" b="1" u="sng" dirty="0"/>
              <a:t>200 mph:</a:t>
            </a:r>
            <a:r>
              <a:rPr lang="en-US" dirty="0"/>
              <a:t> About as fast as an arrow shooting from a bow!</a:t>
            </a:r>
            <a:endParaRPr lang="en-US" b="1" i="1" dirty="0">
              <a:cs typeface="Calibri"/>
            </a:endParaRPr>
          </a:p>
          <a:p>
            <a:endParaRPr lang="en-US" dirty="0"/>
          </a:p>
        </p:txBody>
      </p:sp>
      <p:pic>
        <p:nvPicPr>
          <p:cNvPr id="5" name="Picture 4">
            <a:extLst>
              <a:ext uri="{FF2B5EF4-FFF2-40B4-BE49-F238E27FC236}">
                <a16:creationId xmlns:a16="http://schemas.microsoft.com/office/drawing/2014/main" id="{0DAAE902-6CD1-4BF5-9C4B-EE0D295197A2}"/>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6141302"/>
            <a:ext cx="990600" cy="70485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ADFC5B22-E207-40AF-812D-B61DAE7435A2}"/>
              </a:ext>
            </a:extLst>
          </p:cNvPr>
          <p:cNvSpPr txBox="1"/>
          <p:nvPr/>
        </p:nvSpPr>
        <p:spPr>
          <a:xfrm>
            <a:off x="9913974" y="6326891"/>
            <a:ext cx="2278026" cy="369332"/>
          </a:xfrm>
          <a:prstGeom prst="rect">
            <a:avLst/>
          </a:prstGeom>
          <a:noFill/>
        </p:spPr>
        <p:txBody>
          <a:bodyPr wrap="square">
            <a:spAutoFit/>
          </a:bodyPr>
          <a:lstStyle/>
          <a:p>
            <a:r>
              <a:rPr lang="en-US" dirty="0">
                <a:hlinkClick r:id="rId3" action="ppaction://hlinksldjump"/>
              </a:rPr>
              <a:t>Back to Game Board</a:t>
            </a:r>
            <a:endParaRPr lang="en-US" dirty="0"/>
          </a:p>
        </p:txBody>
      </p:sp>
    </p:spTree>
    <p:extLst>
      <p:ext uri="{BB962C8B-B14F-4D97-AF65-F5344CB8AC3E}">
        <p14:creationId xmlns:p14="http://schemas.microsoft.com/office/powerpoint/2010/main" val="386442036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F2AC4C-9D71-4DD7-A193-8D534E0457C2}"/>
              </a:ext>
            </a:extLst>
          </p:cNvPr>
          <p:cNvSpPr>
            <a:spLocks noGrp="1"/>
          </p:cNvSpPr>
          <p:nvPr>
            <p:ph type="title"/>
          </p:nvPr>
        </p:nvSpPr>
        <p:spPr/>
        <p:txBody>
          <a:bodyPr/>
          <a:lstStyle/>
          <a:p>
            <a:r>
              <a:rPr lang="en-US" dirty="0"/>
              <a:t>The </a:t>
            </a:r>
            <a:r>
              <a:rPr lang="en-US" dirty="0">
                <a:hlinkClick r:id="rId2" action="ppaction://hlinksldjump"/>
              </a:rPr>
              <a:t>heaviest</a:t>
            </a:r>
            <a:r>
              <a:rPr lang="en-US" dirty="0"/>
              <a:t> bird in North America is the…	</a:t>
            </a:r>
          </a:p>
        </p:txBody>
      </p:sp>
      <p:sp>
        <p:nvSpPr>
          <p:cNvPr id="3" name="Content Placeholder 2">
            <a:extLst>
              <a:ext uri="{FF2B5EF4-FFF2-40B4-BE49-F238E27FC236}">
                <a16:creationId xmlns:a16="http://schemas.microsoft.com/office/drawing/2014/main" id="{F46FB1EC-5877-42C1-ACAC-F1BA729C3FD7}"/>
              </a:ext>
            </a:extLst>
          </p:cNvPr>
          <p:cNvSpPr>
            <a:spLocks noGrp="1"/>
          </p:cNvSpPr>
          <p:nvPr>
            <p:ph idx="1"/>
          </p:nvPr>
        </p:nvSpPr>
        <p:spPr/>
        <p:txBody>
          <a:bodyPr/>
          <a:lstStyle/>
          <a:p>
            <a:r>
              <a:rPr lang="en-US" dirty="0"/>
              <a:t>Great horned owl</a:t>
            </a:r>
          </a:p>
          <a:p>
            <a:r>
              <a:rPr lang="en-US" dirty="0"/>
              <a:t>Golden Eagle</a:t>
            </a:r>
          </a:p>
          <a:p>
            <a:r>
              <a:rPr lang="en-US" dirty="0"/>
              <a:t>Trumpeter Swan</a:t>
            </a:r>
          </a:p>
          <a:p>
            <a:r>
              <a:rPr lang="en-US" dirty="0"/>
              <a:t>Sharp-shinned Hawk</a:t>
            </a:r>
          </a:p>
        </p:txBody>
      </p:sp>
      <p:pic>
        <p:nvPicPr>
          <p:cNvPr id="5" name="Picture 4">
            <a:extLst>
              <a:ext uri="{FF2B5EF4-FFF2-40B4-BE49-F238E27FC236}">
                <a16:creationId xmlns:a16="http://schemas.microsoft.com/office/drawing/2014/main" id="{0DAAE902-6CD1-4BF5-9C4B-EE0D295197A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6141302"/>
            <a:ext cx="990600" cy="704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535368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F2AC4C-9D71-4DD7-A193-8D534E0457C2}"/>
              </a:ext>
            </a:extLst>
          </p:cNvPr>
          <p:cNvSpPr>
            <a:spLocks noGrp="1"/>
          </p:cNvSpPr>
          <p:nvPr>
            <p:ph type="title"/>
          </p:nvPr>
        </p:nvSpPr>
        <p:spPr/>
        <p:txBody>
          <a:bodyPr/>
          <a:lstStyle/>
          <a:p>
            <a:r>
              <a:rPr lang="en-US" dirty="0"/>
              <a:t>The heaviest bird in North America is the…	</a:t>
            </a:r>
          </a:p>
        </p:txBody>
      </p:sp>
      <p:sp>
        <p:nvSpPr>
          <p:cNvPr id="3" name="Content Placeholder 2">
            <a:extLst>
              <a:ext uri="{FF2B5EF4-FFF2-40B4-BE49-F238E27FC236}">
                <a16:creationId xmlns:a16="http://schemas.microsoft.com/office/drawing/2014/main" id="{F46FB1EC-5877-42C1-ACAC-F1BA729C3FD7}"/>
              </a:ext>
            </a:extLst>
          </p:cNvPr>
          <p:cNvSpPr>
            <a:spLocks noGrp="1"/>
          </p:cNvSpPr>
          <p:nvPr>
            <p:ph idx="1"/>
          </p:nvPr>
        </p:nvSpPr>
        <p:spPr/>
        <p:txBody>
          <a:bodyPr/>
          <a:lstStyle/>
          <a:p>
            <a:r>
              <a:rPr lang="en-US" dirty="0">
                <a:solidFill>
                  <a:schemeClr val="bg2">
                    <a:lumMod val="75000"/>
                  </a:schemeClr>
                </a:solidFill>
              </a:rPr>
              <a:t>Great horned owl</a:t>
            </a:r>
          </a:p>
          <a:p>
            <a:r>
              <a:rPr lang="en-US" dirty="0">
                <a:solidFill>
                  <a:schemeClr val="bg2">
                    <a:lumMod val="75000"/>
                  </a:schemeClr>
                </a:solidFill>
              </a:rPr>
              <a:t>Golden Eagle</a:t>
            </a:r>
          </a:p>
          <a:p>
            <a:r>
              <a:rPr lang="en-US" b="1" u="sng" dirty="0"/>
              <a:t>Trumpeter Swan</a:t>
            </a:r>
          </a:p>
          <a:p>
            <a:r>
              <a:rPr lang="en-US" dirty="0">
                <a:solidFill>
                  <a:schemeClr val="bg2">
                    <a:lumMod val="75000"/>
                  </a:schemeClr>
                </a:solidFill>
              </a:rPr>
              <a:t>Sharp-shinned Hawk</a:t>
            </a:r>
          </a:p>
          <a:p>
            <a:endParaRPr lang="en-US" dirty="0"/>
          </a:p>
        </p:txBody>
      </p:sp>
      <p:pic>
        <p:nvPicPr>
          <p:cNvPr id="5" name="Picture 4">
            <a:extLst>
              <a:ext uri="{FF2B5EF4-FFF2-40B4-BE49-F238E27FC236}">
                <a16:creationId xmlns:a16="http://schemas.microsoft.com/office/drawing/2014/main" id="{0DAAE902-6CD1-4BF5-9C4B-EE0D295197A2}"/>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6141302"/>
            <a:ext cx="990600" cy="70485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76D10A3-8EC5-4D53-9CDE-9D90A86B1894}"/>
              </a:ext>
            </a:extLst>
          </p:cNvPr>
          <p:cNvSpPr txBox="1"/>
          <p:nvPr/>
        </p:nvSpPr>
        <p:spPr>
          <a:xfrm>
            <a:off x="9913974" y="6326891"/>
            <a:ext cx="2278026" cy="369332"/>
          </a:xfrm>
          <a:prstGeom prst="rect">
            <a:avLst/>
          </a:prstGeom>
          <a:noFill/>
        </p:spPr>
        <p:txBody>
          <a:bodyPr wrap="square">
            <a:spAutoFit/>
          </a:bodyPr>
          <a:lstStyle/>
          <a:p>
            <a:r>
              <a:rPr lang="en-US" dirty="0">
                <a:hlinkClick r:id="rId3" action="ppaction://hlinksldjump"/>
              </a:rPr>
              <a:t>Back to Game Board</a:t>
            </a:r>
            <a:endParaRPr lang="en-US" dirty="0"/>
          </a:p>
        </p:txBody>
      </p:sp>
      <p:pic>
        <p:nvPicPr>
          <p:cNvPr id="7" name="Picture 6" descr="A swan swimming in a body of water&#10;&#10;Description automatically generated">
            <a:extLst>
              <a:ext uri="{FF2B5EF4-FFF2-40B4-BE49-F238E27FC236}">
                <a16:creationId xmlns:a16="http://schemas.microsoft.com/office/drawing/2014/main" id="{E6DCF7B0-3872-4355-880E-589B86B36807}"/>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370247" y="1721803"/>
            <a:ext cx="6682740" cy="4455160"/>
          </a:xfrm>
          <a:prstGeom prst="rect">
            <a:avLst/>
          </a:prstGeom>
        </p:spPr>
      </p:pic>
      <p:sp>
        <p:nvSpPr>
          <p:cNvPr id="8" name="TextBox 7">
            <a:extLst>
              <a:ext uri="{FF2B5EF4-FFF2-40B4-BE49-F238E27FC236}">
                <a16:creationId xmlns:a16="http://schemas.microsoft.com/office/drawing/2014/main" id="{57FC1770-C73E-4AB5-9F33-FFF55F8D5C6C}"/>
              </a:ext>
            </a:extLst>
          </p:cNvPr>
          <p:cNvSpPr txBox="1"/>
          <p:nvPr/>
        </p:nvSpPr>
        <p:spPr>
          <a:xfrm>
            <a:off x="8069580" y="2308860"/>
            <a:ext cx="1817485" cy="369332"/>
          </a:xfrm>
          <a:prstGeom prst="rect">
            <a:avLst/>
          </a:prstGeom>
          <a:noFill/>
        </p:spPr>
        <p:txBody>
          <a:bodyPr wrap="none" rtlCol="0">
            <a:spAutoFit/>
          </a:bodyPr>
          <a:lstStyle/>
          <a:p>
            <a:r>
              <a:rPr lang="en-US" dirty="0">
                <a:solidFill>
                  <a:schemeClr val="bg1"/>
                </a:solidFill>
              </a:rPr>
              <a:t>Up to 28 pounds!</a:t>
            </a:r>
          </a:p>
        </p:txBody>
      </p:sp>
    </p:spTree>
    <p:extLst>
      <p:ext uri="{BB962C8B-B14F-4D97-AF65-F5344CB8AC3E}">
        <p14:creationId xmlns:p14="http://schemas.microsoft.com/office/powerpoint/2010/main" val="231932073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C182AD-078B-4E00-BC76-4648CDBCBA58}"/>
              </a:ext>
            </a:extLst>
          </p:cNvPr>
          <p:cNvSpPr>
            <a:spLocks noGrp="1"/>
          </p:cNvSpPr>
          <p:nvPr>
            <p:ph type="title"/>
          </p:nvPr>
        </p:nvSpPr>
        <p:spPr/>
        <p:txBody>
          <a:bodyPr/>
          <a:lstStyle/>
          <a:p>
            <a:r>
              <a:rPr lang="en-US" dirty="0"/>
              <a:t>True or False?</a:t>
            </a:r>
          </a:p>
        </p:txBody>
      </p:sp>
      <p:sp>
        <p:nvSpPr>
          <p:cNvPr id="3" name="Content Placeholder 2">
            <a:extLst>
              <a:ext uri="{FF2B5EF4-FFF2-40B4-BE49-F238E27FC236}">
                <a16:creationId xmlns:a16="http://schemas.microsoft.com/office/drawing/2014/main" id="{AC6AFD9E-7BE2-476D-9130-4F2E8A628459}"/>
              </a:ext>
            </a:extLst>
          </p:cNvPr>
          <p:cNvSpPr>
            <a:spLocks noGrp="1"/>
          </p:cNvSpPr>
          <p:nvPr>
            <p:ph idx="1"/>
          </p:nvPr>
        </p:nvSpPr>
        <p:spPr/>
        <p:txBody>
          <a:bodyPr/>
          <a:lstStyle/>
          <a:p>
            <a:r>
              <a:rPr lang="en-US" dirty="0"/>
              <a:t>River otters have </a:t>
            </a:r>
            <a:r>
              <a:rPr lang="en-US" dirty="0">
                <a:hlinkClick r:id="rId2" action="ppaction://hlinksldjump"/>
              </a:rPr>
              <a:t>webbed feet</a:t>
            </a:r>
            <a:r>
              <a:rPr lang="en-US" dirty="0"/>
              <a:t>.</a:t>
            </a:r>
          </a:p>
        </p:txBody>
      </p:sp>
      <p:pic>
        <p:nvPicPr>
          <p:cNvPr id="5" name="Picture 4">
            <a:extLst>
              <a:ext uri="{FF2B5EF4-FFF2-40B4-BE49-F238E27FC236}">
                <a16:creationId xmlns:a16="http://schemas.microsoft.com/office/drawing/2014/main" id="{44E74D25-EFC3-41CE-AE30-231C90FB1C7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6141302"/>
            <a:ext cx="990600" cy="70485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A pile of snow next to a rock&#10;&#10;Description automatically generated">
            <a:extLst>
              <a:ext uri="{FF2B5EF4-FFF2-40B4-BE49-F238E27FC236}">
                <a16:creationId xmlns:a16="http://schemas.microsoft.com/office/drawing/2014/main" id="{53236459-BA61-4A9D-BA56-E3C6A4D7833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937510" y="2372360"/>
            <a:ext cx="6316980" cy="4211320"/>
          </a:xfrm>
          <a:prstGeom prst="rect">
            <a:avLst/>
          </a:prstGeom>
        </p:spPr>
      </p:pic>
    </p:spTree>
    <p:extLst>
      <p:ext uri="{BB962C8B-B14F-4D97-AF65-F5344CB8AC3E}">
        <p14:creationId xmlns:p14="http://schemas.microsoft.com/office/powerpoint/2010/main" val="136595656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E6E317-9978-4683-AB51-5039262A4017}"/>
              </a:ext>
            </a:extLst>
          </p:cNvPr>
          <p:cNvSpPr>
            <a:spLocks noGrp="1"/>
          </p:cNvSpPr>
          <p:nvPr>
            <p:ph type="title"/>
          </p:nvPr>
        </p:nvSpPr>
        <p:spPr/>
        <p:txBody>
          <a:bodyPr/>
          <a:lstStyle/>
          <a:p>
            <a:r>
              <a:rPr lang="en-US" dirty="0"/>
              <a:t>True!</a:t>
            </a:r>
          </a:p>
        </p:txBody>
      </p:sp>
      <p:sp>
        <p:nvSpPr>
          <p:cNvPr id="3" name="Content Placeholder 2">
            <a:extLst>
              <a:ext uri="{FF2B5EF4-FFF2-40B4-BE49-F238E27FC236}">
                <a16:creationId xmlns:a16="http://schemas.microsoft.com/office/drawing/2014/main" id="{1F83C9B8-E823-4979-A77F-A46E920DA3F0}"/>
              </a:ext>
            </a:extLst>
          </p:cNvPr>
          <p:cNvSpPr>
            <a:spLocks noGrp="1"/>
          </p:cNvSpPr>
          <p:nvPr>
            <p:ph idx="1"/>
          </p:nvPr>
        </p:nvSpPr>
        <p:spPr/>
        <p:txBody>
          <a:bodyPr/>
          <a:lstStyle/>
          <a:p>
            <a:r>
              <a:rPr lang="en-US" dirty="0"/>
              <a:t> A river otter’s webbed feet allow it to swim with speed and agility underwater.</a:t>
            </a:r>
          </a:p>
          <a:p>
            <a:r>
              <a:rPr lang="en-US" dirty="0"/>
              <a:t>River otters do almost everything in water from hunting for food to playing with family members.</a:t>
            </a:r>
          </a:p>
        </p:txBody>
      </p:sp>
      <p:sp>
        <p:nvSpPr>
          <p:cNvPr id="5" name="TextBox 4">
            <a:extLst>
              <a:ext uri="{FF2B5EF4-FFF2-40B4-BE49-F238E27FC236}">
                <a16:creationId xmlns:a16="http://schemas.microsoft.com/office/drawing/2014/main" id="{7983731B-A27C-4E27-B869-2F1034D5912E}"/>
              </a:ext>
            </a:extLst>
          </p:cNvPr>
          <p:cNvSpPr txBox="1"/>
          <p:nvPr/>
        </p:nvSpPr>
        <p:spPr>
          <a:xfrm>
            <a:off x="9913974" y="6326891"/>
            <a:ext cx="2278026" cy="369332"/>
          </a:xfrm>
          <a:prstGeom prst="rect">
            <a:avLst/>
          </a:prstGeom>
          <a:noFill/>
        </p:spPr>
        <p:txBody>
          <a:bodyPr wrap="square">
            <a:spAutoFit/>
          </a:bodyPr>
          <a:lstStyle/>
          <a:p>
            <a:r>
              <a:rPr lang="en-US" dirty="0">
                <a:hlinkClick r:id="rId2" action="ppaction://hlinksldjump"/>
              </a:rPr>
              <a:t>Back to Game Board</a:t>
            </a:r>
            <a:endParaRPr lang="en-US" dirty="0"/>
          </a:p>
        </p:txBody>
      </p:sp>
      <p:pic>
        <p:nvPicPr>
          <p:cNvPr id="7" name="Picture 4">
            <a:extLst>
              <a:ext uri="{FF2B5EF4-FFF2-40B4-BE49-F238E27FC236}">
                <a16:creationId xmlns:a16="http://schemas.microsoft.com/office/drawing/2014/main" id="{53BA6D6C-A32A-492A-8B02-0C65D833165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6141302"/>
            <a:ext cx="990600" cy="70485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close up&#10;&#10;Description automatically generated">
            <a:extLst>
              <a:ext uri="{FF2B5EF4-FFF2-40B4-BE49-F238E27FC236}">
                <a16:creationId xmlns:a16="http://schemas.microsoft.com/office/drawing/2014/main" id="{1C16A196-826B-41E1-B945-7D66FFAA698A}"/>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486150" y="3654058"/>
            <a:ext cx="4762500" cy="2857500"/>
          </a:xfrm>
          <a:prstGeom prst="rect">
            <a:avLst/>
          </a:prstGeom>
        </p:spPr>
      </p:pic>
    </p:spTree>
    <p:extLst>
      <p:ext uri="{BB962C8B-B14F-4D97-AF65-F5344CB8AC3E}">
        <p14:creationId xmlns:p14="http://schemas.microsoft.com/office/powerpoint/2010/main" val="24033443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646FF5EC-B3B4-46B3-8663-C8DF2D9F9E46}"/>
              </a:ext>
            </a:extLst>
          </p:cNvPr>
          <p:cNvGraphicFramePr>
            <a:graphicFrameLocks noGrp="1"/>
          </p:cNvGraphicFramePr>
          <p:nvPr>
            <p:ph idx="1"/>
            <p:extLst>
              <p:ext uri="{D42A27DB-BD31-4B8C-83A1-F6EECF244321}">
                <p14:modId xmlns:p14="http://schemas.microsoft.com/office/powerpoint/2010/main" val="3573957798"/>
              </p:ext>
            </p:extLst>
          </p:nvPr>
        </p:nvGraphicFramePr>
        <p:xfrm>
          <a:off x="1463763" y="716697"/>
          <a:ext cx="9264474" cy="4973707"/>
        </p:xfrm>
        <a:graphic>
          <a:graphicData uri="http://schemas.openxmlformats.org/drawingml/2006/table">
            <a:tbl>
              <a:tblPr/>
              <a:tblGrid>
                <a:gridCol w="1544079">
                  <a:extLst>
                    <a:ext uri="{9D8B030D-6E8A-4147-A177-3AD203B41FA5}">
                      <a16:colId xmlns:a16="http://schemas.microsoft.com/office/drawing/2014/main" val="2180274886"/>
                    </a:ext>
                  </a:extLst>
                </a:gridCol>
                <a:gridCol w="1544079">
                  <a:extLst>
                    <a:ext uri="{9D8B030D-6E8A-4147-A177-3AD203B41FA5}">
                      <a16:colId xmlns:a16="http://schemas.microsoft.com/office/drawing/2014/main" val="3500762687"/>
                    </a:ext>
                  </a:extLst>
                </a:gridCol>
                <a:gridCol w="1544079">
                  <a:extLst>
                    <a:ext uri="{9D8B030D-6E8A-4147-A177-3AD203B41FA5}">
                      <a16:colId xmlns:a16="http://schemas.microsoft.com/office/drawing/2014/main" val="972869299"/>
                    </a:ext>
                  </a:extLst>
                </a:gridCol>
                <a:gridCol w="1544079">
                  <a:extLst>
                    <a:ext uri="{9D8B030D-6E8A-4147-A177-3AD203B41FA5}">
                      <a16:colId xmlns:a16="http://schemas.microsoft.com/office/drawing/2014/main" val="3987399724"/>
                    </a:ext>
                  </a:extLst>
                </a:gridCol>
                <a:gridCol w="1544079">
                  <a:extLst>
                    <a:ext uri="{9D8B030D-6E8A-4147-A177-3AD203B41FA5}">
                      <a16:colId xmlns:a16="http://schemas.microsoft.com/office/drawing/2014/main" val="4266008158"/>
                    </a:ext>
                  </a:extLst>
                </a:gridCol>
                <a:gridCol w="1544079">
                  <a:extLst>
                    <a:ext uri="{9D8B030D-6E8A-4147-A177-3AD203B41FA5}">
                      <a16:colId xmlns:a16="http://schemas.microsoft.com/office/drawing/2014/main" val="1452341208"/>
                    </a:ext>
                  </a:extLst>
                </a:gridCol>
              </a:tblGrid>
              <a:tr h="899452">
                <a:tc>
                  <a:txBody>
                    <a:bodyPr/>
                    <a:lstStyle/>
                    <a:p>
                      <a:pPr algn="ctr" rtl="0" fontAlgn="base"/>
                      <a:r>
                        <a:rPr lang="en-US" sz="1600" b="1" i="0" dirty="0">
                          <a:solidFill>
                            <a:srgbClr val="FFFFFF"/>
                          </a:solidFill>
                          <a:effectLst/>
                          <a:latin typeface="Open sans"/>
                        </a:rPr>
                        <a:t>Predators, Tigers and Bears, Oh My!​</a:t>
                      </a:r>
                      <a:endParaRPr lang="en-US" sz="1600" b="1" i="0" dirty="0">
                        <a:solidFill>
                          <a:srgbClr val="FFFFFF"/>
                        </a:solidFill>
                        <a:effectLst/>
                      </a:endParaRPr>
                    </a:p>
                  </a:txBody>
                  <a:tcPr marL="83322" marR="83322" marT="41661" marB="41661">
                    <a:lnL w="10316" cap="flat" cmpd="sng" algn="ctr">
                      <a:solidFill>
                        <a:srgbClr val="FFFFFF"/>
                      </a:solidFill>
                      <a:prstDash val="solid"/>
                      <a:round/>
                      <a:headEnd type="none" w="med" len="med"/>
                      <a:tailEnd type="none" w="med" len="med"/>
                    </a:lnL>
                    <a:lnR w="10316" cap="flat" cmpd="sng" algn="ctr">
                      <a:solidFill>
                        <a:srgbClr val="FFFFFF"/>
                      </a:solidFill>
                      <a:prstDash val="solid"/>
                      <a:round/>
                      <a:headEnd type="none" w="med" len="med"/>
                      <a:tailEnd type="none" w="med" len="med"/>
                    </a:lnR>
                    <a:lnT w="10316" cap="flat" cmpd="sng" algn="ctr">
                      <a:solidFill>
                        <a:srgbClr val="FFFFFF"/>
                      </a:solidFill>
                      <a:prstDash val="solid"/>
                      <a:round/>
                      <a:headEnd type="none" w="med" len="med"/>
                      <a:tailEnd type="none" w="med" len="med"/>
                    </a:lnT>
                    <a:lnB w="30956" cap="flat" cmpd="sng" algn="ctr">
                      <a:solidFill>
                        <a:srgbClr val="FFFFFF"/>
                      </a:solidFill>
                      <a:prstDash val="solid"/>
                      <a:round/>
                      <a:headEnd type="none" w="med" len="med"/>
                      <a:tailEnd type="none" w="med" len="med"/>
                    </a:lnB>
                    <a:solidFill>
                      <a:srgbClr val="91AB1E"/>
                    </a:solidFill>
                  </a:tcPr>
                </a:tc>
                <a:tc>
                  <a:txBody>
                    <a:bodyPr/>
                    <a:lstStyle/>
                    <a:p>
                      <a:pPr algn="ctr" rtl="0" fontAlgn="base"/>
                      <a:r>
                        <a:rPr lang="en-US" sz="1600" b="1" i="0" dirty="0">
                          <a:solidFill>
                            <a:srgbClr val="FFFFFF"/>
                          </a:solidFill>
                          <a:effectLst/>
                          <a:latin typeface="Open sans"/>
                        </a:rPr>
                        <a:t>Arctic </a:t>
                      </a:r>
                    </a:p>
                    <a:p>
                      <a:pPr algn="ctr" rtl="0" fontAlgn="base"/>
                      <a:r>
                        <a:rPr lang="en-US" sz="1600" b="1" i="0" dirty="0">
                          <a:solidFill>
                            <a:srgbClr val="FFFFFF"/>
                          </a:solidFill>
                          <a:effectLst/>
                          <a:latin typeface="Open sans"/>
                        </a:rPr>
                        <a:t>Adaptations​</a:t>
                      </a:r>
                      <a:endParaRPr lang="en-US" sz="1600" b="1" i="0" dirty="0">
                        <a:solidFill>
                          <a:srgbClr val="FFFFFF"/>
                        </a:solidFill>
                        <a:effectLst/>
                      </a:endParaRPr>
                    </a:p>
                  </a:txBody>
                  <a:tcPr marL="83322" marR="83322" marT="41661" marB="41661">
                    <a:lnL w="10316" cap="flat" cmpd="sng" algn="ctr">
                      <a:solidFill>
                        <a:srgbClr val="FFFFFF"/>
                      </a:solidFill>
                      <a:prstDash val="solid"/>
                      <a:round/>
                      <a:headEnd type="none" w="med" len="med"/>
                      <a:tailEnd type="none" w="med" len="med"/>
                    </a:lnL>
                    <a:lnR w="10316" cap="flat" cmpd="sng" algn="ctr">
                      <a:solidFill>
                        <a:srgbClr val="FFFFFF"/>
                      </a:solidFill>
                      <a:prstDash val="solid"/>
                      <a:round/>
                      <a:headEnd type="none" w="med" len="med"/>
                      <a:tailEnd type="none" w="med" len="med"/>
                    </a:lnR>
                    <a:lnT w="10316" cap="flat" cmpd="sng" algn="ctr">
                      <a:solidFill>
                        <a:srgbClr val="FFFFFF"/>
                      </a:solidFill>
                      <a:prstDash val="solid"/>
                      <a:round/>
                      <a:headEnd type="none" w="med" len="med"/>
                      <a:tailEnd type="none" w="med" len="med"/>
                    </a:lnT>
                    <a:lnB w="30956" cap="flat" cmpd="sng" algn="ctr">
                      <a:solidFill>
                        <a:srgbClr val="FFFFFF"/>
                      </a:solidFill>
                      <a:prstDash val="solid"/>
                      <a:round/>
                      <a:headEnd type="none" w="med" len="med"/>
                      <a:tailEnd type="none" w="med" len="med"/>
                    </a:lnB>
                    <a:solidFill>
                      <a:srgbClr val="91AB1E"/>
                    </a:solidFill>
                  </a:tcPr>
                </a:tc>
                <a:tc>
                  <a:txBody>
                    <a:bodyPr/>
                    <a:lstStyle/>
                    <a:p>
                      <a:pPr algn="ctr" rtl="0" fontAlgn="base"/>
                      <a:r>
                        <a:rPr lang="en-US" sz="1600" b="1" i="0" dirty="0">
                          <a:solidFill>
                            <a:srgbClr val="FFFFFF"/>
                          </a:solidFill>
                          <a:effectLst/>
                          <a:latin typeface="Open sans"/>
                        </a:rPr>
                        <a:t>What a Wonderful</a:t>
                      </a:r>
                    </a:p>
                    <a:p>
                      <a:pPr algn="ctr" rtl="0" fontAlgn="base"/>
                      <a:r>
                        <a:rPr lang="en-US" sz="1600" b="1" i="0" dirty="0">
                          <a:solidFill>
                            <a:srgbClr val="FFFFFF"/>
                          </a:solidFill>
                          <a:effectLst/>
                          <a:latin typeface="Open sans"/>
                        </a:rPr>
                        <a:t> Wolf​</a:t>
                      </a:r>
                      <a:endParaRPr lang="en-US" sz="1600" b="1" i="0" dirty="0">
                        <a:solidFill>
                          <a:srgbClr val="FFFFFF"/>
                        </a:solidFill>
                        <a:effectLst/>
                      </a:endParaRPr>
                    </a:p>
                  </a:txBody>
                  <a:tcPr marL="83322" marR="83322" marT="41661" marB="41661">
                    <a:lnL w="10316" cap="flat" cmpd="sng" algn="ctr">
                      <a:solidFill>
                        <a:srgbClr val="FFFFFF"/>
                      </a:solidFill>
                      <a:prstDash val="solid"/>
                      <a:round/>
                      <a:headEnd type="none" w="med" len="med"/>
                      <a:tailEnd type="none" w="med" len="med"/>
                    </a:lnL>
                    <a:lnR w="10316" cap="flat" cmpd="sng" algn="ctr">
                      <a:solidFill>
                        <a:srgbClr val="FFFFFF"/>
                      </a:solidFill>
                      <a:prstDash val="solid"/>
                      <a:round/>
                      <a:headEnd type="none" w="med" len="med"/>
                      <a:tailEnd type="none" w="med" len="med"/>
                    </a:lnR>
                    <a:lnT w="10316" cap="flat" cmpd="sng" algn="ctr">
                      <a:solidFill>
                        <a:srgbClr val="FFFFFF"/>
                      </a:solidFill>
                      <a:prstDash val="solid"/>
                      <a:round/>
                      <a:headEnd type="none" w="med" len="med"/>
                      <a:tailEnd type="none" w="med" len="med"/>
                    </a:lnT>
                    <a:lnB w="30956" cap="flat" cmpd="sng" algn="ctr">
                      <a:solidFill>
                        <a:srgbClr val="FFFFFF"/>
                      </a:solidFill>
                      <a:prstDash val="solid"/>
                      <a:round/>
                      <a:headEnd type="none" w="med" len="med"/>
                      <a:tailEnd type="none" w="med" len="med"/>
                    </a:lnB>
                    <a:solidFill>
                      <a:srgbClr val="91AB1E"/>
                    </a:solidFill>
                  </a:tcPr>
                </a:tc>
                <a:tc>
                  <a:txBody>
                    <a:bodyPr/>
                    <a:lstStyle/>
                    <a:p>
                      <a:pPr algn="ctr" rtl="0" fontAlgn="base"/>
                      <a:r>
                        <a:rPr lang="en-US" sz="1600" b="1" i="0" dirty="0">
                          <a:solidFill>
                            <a:srgbClr val="FFFFFF"/>
                          </a:solidFill>
                          <a:effectLst/>
                          <a:latin typeface="Open sans"/>
                        </a:rPr>
                        <a:t>Bird </a:t>
                      </a:r>
                    </a:p>
                    <a:p>
                      <a:pPr algn="ctr" rtl="0" fontAlgn="base"/>
                      <a:r>
                        <a:rPr lang="en-US" sz="1600" b="1" i="0" dirty="0">
                          <a:solidFill>
                            <a:srgbClr val="FFFFFF"/>
                          </a:solidFill>
                          <a:effectLst/>
                          <a:latin typeface="Open sans"/>
                        </a:rPr>
                        <a:t>Bonanza​</a:t>
                      </a:r>
                      <a:endParaRPr lang="en-US" sz="1600" b="1" i="0" dirty="0">
                        <a:solidFill>
                          <a:srgbClr val="FFFFFF"/>
                        </a:solidFill>
                        <a:effectLst/>
                      </a:endParaRPr>
                    </a:p>
                  </a:txBody>
                  <a:tcPr marL="83322" marR="83322" marT="41661" marB="41661">
                    <a:lnL w="10316" cap="flat" cmpd="sng" algn="ctr">
                      <a:solidFill>
                        <a:srgbClr val="FFFFFF"/>
                      </a:solidFill>
                      <a:prstDash val="solid"/>
                      <a:round/>
                      <a:headEnd type="none" w="med" len="med"/>
                      <a:tailEnd type="none" w="med" len="med"/>
                    </a:lnL>
                    <a:lnR w="10316" cap="flat" cmpd="sng" algn="ctr">
                      <a:solidFill>
                        <a:srgbClr val="FFFFFF"/>
                      </a:solidFill>
                      <a:prstDash val="solid"/>
                      <a:round/>
                      <a:headEnd type="none" w="med" len="med"/>
                      <a:tailEnd type="none" w="med" len="med"/>
                    </a:lnR>
                    <a:lnT w="10316" cap="flat" cmpd="sng" algn="ctr">
                      <a:solidFill>
                        <a:srgbClr val="FFFFFF"/>
                      </a:solidFill>
                      <a:prstDash val="solid"/>
                      <a:round/>
                      <a:headEnd type="none" w="med" len="med"/>
                      <a:tailEnd type="none" w="med" len="med"/>
                    </a:lnT>
                    <a:lnB w="30956" cap="flat" cmpd="sng" algn="ctr">
                      <a:solidFill>
                        <a:srgbClr val="FFFFFF"/>
                      </a:solidFill>
                      <a:prstDash val="solid"/>
                      <a:round/>
                      <a:headEnd type="none" w="med" len="med"/>
                      <a:tailEnd type="none" w="med" len="med"/>
                    </a:lnB>
                    <a:solidFill>
                      <a:srgbClr val="91AB1E"/>
                    </a:solidFill>
                  </a:tcPr>
                </a:tc>
                <a:tc>
                  <a:txBody>
                    <a:bodyPr/>
                    <a:lstStyle/>
                    <a:p>
                      <a:pPr algn="ctr" rtl="0" fontAlgn="base"/>
                      <a:r>
                        <a:rPr lang="en-US" sz="1600" b="1" i="0" dirty="0">
                          <a:solidFill>
                            <a:srgbClr val="FFFFFF"/>
                          </a:solidFill>
                          <a:effectLst/>
                          <a:latin typeface="Open sans"/>
                        </a:rPr>
                        <a:t>Marine</a:t>
                      </a:r>
                    </a:p>
                    <a:p>
                      <a:pPr algn="ctr" rtl="0" fontAlgn="base"/>
                      <a:r>
                        <a:rPr lang="en-US" sz="1600" b="1" i="0" dirty="0">
                          <a:solidFill>
                            <a:srgbClr val="FFFFFF"/>
                          </a:solidFill>
                          <a:effectLst/>
                          <a:latin typeface="Open sans"/>
                        </a:rPr>
                        <a:t>Mania​</a:t>
                      </a:r>
                      <a:endParaRPr lang="en-US" sz="1600" b="1" i="0" dirty="0">
                        <a:solidFill>
                          <a:srgbClr val="FFFFFF"/>
                        </a:solidFill>
                        <a:effectLst/>
                      </a:endParaRPr>
                    </a:p>
                  </a:txBody>
                  <a:tcPr marL="83322" marR="83322" marT="41661" marB="41661">
                    <a:lnL w="10316" cap="flat" cmpd="sng" algn="ctr">
                      <a:solidFill>
                        <a:srgbClr val="FFFFFF"/>
                      </a:solidFill>
                      <a:prstDash val="solid"/>
                      <a:round/>
                      <a:headEnd type="none" w="med" len="med"/>
                      <a:tailEnd type="none" w="med" len="med"/>
                    </a:lnL>
                    <a:lnR w="10316" cap="flat" cmpd="sng" algn="ctr">
                      <a:solidFill>
                        <a:srgbClr val="FFFFFF"/>
                      </a:solidFill>
                      <a:prstDash val="solid"/>
                      <a:round/>
                      <a:headEnd type="none" w="med" len="med"/>
                      <a:tailEnd type="none" w="med" len="med"/>
                    </a:lnR>
                    <a:lnT w="10316" cap="flat" cmpd="sng" algn="ctr">
                      <a:solidFill>
                        <a:srgbClr val="FFFFFF"/>
                      </a:solidFill>
                      <a:prstDash val="solid"/>
                      <a:round/>
                      <a:headEnd type="none" w="med" len="med"/>
                      <a:tailEnd type="none" w="med" len="med"/>
                    </a:lnT>
                    <a:lnB w="30956" cap="flat" cmpd="sng" algn="ctr">
                      <a:solidFill>
                        <a:srgbClr val="FFFFFF"/>
                      </a:solidFill>
                      <a:prstDash val="solid"/>
                      <a:round/>
                      <a:headEnd type="none" w="med" len="med"/>
                      <a:tailEnd type="none" w="med" len="med"/>
                    </a:lnB>
                    <a:solidFill>
                      <a:srgbClr val="91AB1E"/>
                    </a:solidFill>
                  </a:tcPr>
                </a:tc>
                <a:tc>
                  <a:txBody>
                    <a:bodyPr/>
                    <a:lstStyle/>
                    <a:p>
                      <a:pPr algn="ctr" rtl="0" fontAlgn="base"/>
                      <a:r>
                        <a:rPr lang="en-US" sz="1600" b="1" i="0" dirty="0">
                          <a:solidFill>
                            <a:srgbClr val="FFFFFF"/>
                          </a:solidFill>
                          <a:effectLst/>
                          <a:latin typeface="Open sans"/>
                        </a:rPr>
                        <a:t>A Day In </a:t>
                      </a:r>
                    </a:p>
                    <a:p>
                      <a:pPr algn="ctr" rtl="0" fontAlgn="base"/>
                      <a:r>
                        <a:rPr lang="en-US" sz="1600" b="1" i="0" dirty="0">
                          <a:solidFill>
                            <a:srgbClr val="FFFFFF"/>
                          </a:solidFill>
                          <a:effectLst/>
                          <a:latin typeface="Open sans"/>
                        </a:rPr>
                        <a:t>the Life​</a:t>
                      </a:r>
                      <a:endParaRPr lang="en-US" sz="1600" b="1" i="0" dirty="0">
                        <a:solidFill>
                          <a:srgbClr val="FFFFFF"/>
                        </a:solidFill>
                        <a:effectLst/>
                      </a:endParaRPr>
                    </a:p>
                  </a:txBody>
                  <a:tcPr marL="83322" marR="83322" marT="41661" marB="41661">
                    <a:lnL w="10316" cap="flat" cmpd="sng" algn="ctr">
                      <a:solidFill>
                        <a:srgbClr val="FFFFFF"/>
                      </a:solidFill>
                      <a:prstDash val="solid"/>
                      <a:round/>
                      <a:headEnd type="none" w="med" len="med"/>
                      <a:tailEnd type="none" w="med" len="med"/>
                    </a:lnL>
                    <a:lnR w="10316" cap="flat" cmpd="sng" algn="ctr">
                      <a:solidFill>
                        <a:srgbClr val="FFFFFF"/>
                      </a:solidFill>
                      <a:prstDash val="solid"/>
                      <a:round/>
                      <a:headEnd type="none" w="med" len="med"/>
                      <a:tailEnd type="none" w="med" len="med"/>
                    </a:lnR>
                    <a:lnT w="10316" cap="flat" cmpd="sng" algn="ctr">
                      <a:solidFill>
                        <a:srgbClr val="FFFFFF"/>
                      </a:solidFill>
                      <a:prstDash val="solid"/>
                      <a:round/>
                      <a:headEnd type="none" w="med" len="med"/>
                      <a:tailEnd type="none" w="med" len="med"/>
                    </a:lnT>
                    <a:lnB w="30956" cap="flat" cmpd="sng" algn="ctr">
                      <a:solidFill>
                        <a:srgbClr val="FFFFFF"/>
                      </a:solidFill>
                      <a:prstDash val="solid"/>
                      <a:round/>
                      <a:headEnd type="none" w="med" len="med"/>
                      <a:tailEnd type="none" w="med" len="med"/>
                    </a:lnB>
                    <a:solidFill>
                      <a:srgbClr val="91AB1E"/>
                    </a:solidFill>
                  </a:tcPr>
                </a:tc>
                <a:extLst>
                  <a:ext uri="{0D108BD9-81ED-4DB2-BD59-A6C34878D82A}">
                    <a16:rowId xmlns:a16="http://schemas.microsoft.com/office/drawing/2014/main" val="3290036131"/>
                  </a:ext>
                </a:extLst>
              </a:tr>
              <a:tr h="814851">
                <a:tc>
                  <a:txBody>
                    <a:bodyPr/>
                    <a:lstStyle/>
                    <a:p>
                      <a:pPr algn="ctr" rtl="0" fontAlgn="base"/>
                      <a:r>
                        <a:rPr lang="en-US" sz="1600" b="0" i="0" dirty="0">
                          <a:solidFill>
                            <a:srgbClr val="000000"/>
                          </a:solidFill>
                          <a:effectLst/>
                          <a:latin typeface="Open sans"/>
                          <a:hlinkClick r:id="rId2" action="ppaction://hlinksldjump"/>
                        </a:rPr>
                        <a:t>200</a:t>
                      </a:r>
                      <a:r>
                        <a:rPr lang="en-US" sz="1600" b="0" i="0" dirty="0">
                          <a:solidFill>
                            <a:srgbClr val="000000"/>
                          </a:solidFill>
                          <a:effectLst/>
                          <a:latin typeface="Open sans"/>
                        </a:rPr>
                        <a:t>​</a:t>
                      </a:r>
                      <a:endParaRPr lang="en-US" sz="1600" b="0" i="0" dirty="0">
                        <a:solidFill>
                          <a:srgbClr val="000000"/>
                        </a:solidFill>
                        <a:effectLst/>
                      </a:endParaRPr>
                    </a:p>
                  </a:txBody>
                  <a:tcPr marL="83322" marR="83322" marT="41661" marB="41661">
                    <a:lnL w="10316" cap="flat" cmpd="sng" algn="ctr">
                      <a:solidFill>
                        <a:srgbClr val="FFFFFF"/>
                      </a:solidFill>
                      <a:prstDash val="solid"/>
                      <a:round/>
                      <a:headEnd type="none" w="med" len="med"/>
                      <a:tailEnd type="none" w="med" len="med"/>
                    </a:lnL>
                    <a:lnR w="10316" cap="flat" cmpd="sng" algn="ctr">
                      <a:solidFill>
                        <a:srgbClr val="FFFFFF"/>
                      </a:solidFill>
                      <a:prstDash val="solid"/>
                      <a:round/>
                      <a:headEnd type="none" w="med" len="med"/>
                      <a:tailEnd type="none" w="med" len="med"/>
                    </a:lnR>
                    <a:lnT w="30956" cap="flat" cmpd="sng" algn="ctr">
                      <a:solidFill>
                        <a:srgbClr val="FFFFFF"/>
                      </a:solidFill>
                      <a:prstDash val="solid"/>
                      <a:round/>
                      <a:headEnd type="none" w="med" len="med"/>
                      <a:tailEnd type="none" w="med" len="med"/>
                    </a:lnT>
                    <a:lnB w="10316" cap="flat" cmpd="sng" algn="ctr">
                      <a:solidFill>
                        <a:srgbClr val="FFFFFF"/>
                      </a:solidFill>
                      <a:prstDash val="solid"/>
                      <a:round/>
                      <a:headEnd type="none" w="med" len="med"/>
                      <a:tailEnd type="none" w="med" len="med"/>
                    </a:lnB>
                    <a:solidFill>
                      <a:srgbClr val="DCE2CC"/>
                    </a:solidFill>
                  </a:tcPr>
                </a:tc>
                <a:tc>
                  <a:txBody>
                    <a:bodyPr/>
                    <a:lstStyle/>
                    <a:p>
                      <a:pPr algn="ctr" rtl="0" fontAlgn="base"/>
                      <a:r>
                        <a:rPr lang="en-US" sz="1600" b="0" i="0" dirty="0">
                          <a:solidFill>
                            <a:srgbClr val="000000"/>
                          </a:solidFill>
                          <a:effectLst/>
                          <a:latin typeface="Open sans"/>
                          <a:hlinkClick r:id="rId3" action="ppaction://hlinksldjump"/>
                        </a:rPr>
                        <a:t>200</a:t>
                      </a:r>
                      <a:r>
                        <a:rPr lang="en-US" sz="1600" b="0" i="0" dirty="0">
                          <a:solidFill>
                            <a:srgbClr val="000000"/>
                          </a:solidFill>
                          <a:effectLst/>
                          <a:latin typeface="Open sans"/>
                        </a:rPr>
                        <a:t>​</a:t>
                      </a:r>
                      <a:endParaRPr lang="en-US" sz="1600" b="0" i="0" dirty="0">
                        <a:solidFill>
                          <a:srgbClr val="000000"/>
                        </a:solidFill>
                        <a:effectLst/>
                      </a:endParaRPr>
                    </a:p>
                  </a:txBody>
                  <a:tcPr marL="83322" marR="83322" marT="41661" marB="41661">
                    <a:lnL w="10316" cap="flat" cmpd="sng" algn="ctr">
                      <a:solidFill>
                        <a:srgbClr val="FFFFFF"/>
                      </a:solidFill>
                      <a:prstDash val="solid"/>
                      <a:round/>
                      <a:headEnd type="none" w="med" len="med"/>
                      <a:tailEnd type="none" w="med" len="med"/>
                    </a:lnL>
                    <a:lnR w="10316" cap="flat" cmpd="sng" algn="ctr">
                      <a:solidFill>
                        <a:srgbClr val="FFFFFF"/>
                      </a:solidFill>
                      <a:prstDash val="solid"/>
                      <a:round/>
                      <a:headEnd type="none" w="med" len="med"/>
                      <a:tailEnd type="none" w="med" len="med"/>
                    </a:lnR>
                    <a:lnT w="30956" cap="flat" cmpd="sng" algn="ctr">
                      <a:solidFill>
                        <a:srgbClr val="FFFFFF"/>
                      </a:solidFill>
                      <a:prstDash val="solid"/>
                      <a:round/>
                      <a:headEnd type="none" w="med" len="med"/>
                      <a:tailEnd type="none" w="med" len="med"/>
                    </a:lnT>
                    <a:lnB w="10316" cap="flat" cmpd="sng" algn="ctr">
                      <a:solidFill>
                        <a:srgbClr val="FFFFFF"/>
                      </a:solidFill>
                      <a:prstDash val="solid"/>
                      <a:round/>
                      <a:headEnd type="none" w="med" len="med"/>
                      <a:tailEnd type="none" w="med" len="med"/>
                    </a:lnB>
                    <a:solidFill>
                      <a:srgbClr val="DCE2CC"/>
                    </a:solidFill>
                  </a:tcPr>
                </a:tc>
                <a:tc>
                  <a:txBody>
                    <a:bodyPr/>
                    <a:lstStyle/>
                    <a:p>
                      <a:pPr algn="ctr" rtl="0" fontAlgn="base"/>
                      <a:r>
                        <a:rPr lang="en-US" sz="1600" b="0" i="0" dirty="0">
                          <a:solidFill>
                            <a:srgbClr val="000000"/>
                          </a:solidFill>
                          <a:effectLst/>
                          <a:latin typeface="Open sans"/>
                          <a:hlinkClick r:id="rId4" action="ppaction://hlinksldjump"/>
                        </a:rPr>
                        <a:t>200​</a:t>
                      </a:r>
                      <a:endParaRPr lang="en-US" sz="1600" b="0" i="0" dirty="0">
                        <a:solidFill>
                          <a:srgbClr val="000000"/>
                        </a:solidFill>
                        <a:effectLst/>
                      </a:endParaRPr>
                    </a:p>
                  </a:txBody>
                  <a:tcPr marL="83322" marR="83322" marT="41661" marB="41661">
                    <a:lnL w="10316" cap="flat" cmpd="sng" algn="ctr">
                      <a:solidFill>
                        <a:srgbClr val="FFFFFF"/>
                      </a:solidFill>
                      <a:prstDash val="solid"/>
                      <a:round/>
                      <a:headEnd type="none" w="med" len="med"/>
                      <a:tailEnd type="none" w="med" len="med"/>
                    </a:lnL>
                    <a:lnR w="10316" cap="flat" cmpd="sng" algn="ctr">
                      <a:solidFill>
                        <a:srgbClr val="FFFFFF"/>
                      </a:solidFill>
                      <a:prstDash val="solid"/>
                      <a:round/>
                      <a:headEnd type="none" w="med" len="med"/>
                      <a:tailEnd type="none" w="med" len="med"/>
                    </a:lnR>
                    <a:lnT w="30956" cap="flat" cmpd="sng" algn="ctr">
                      <a:solidFill>
                        <a:srgbClr val="FFFFFF"/>
                      </a:solidFill>
                      <a:prstDash val="solid"/>
                      <a:round/>
                      <a:headEnd type="none" w="med" len="med"/>
                      <a:tailEnd type="none" w="med" len="med"/>
                    </a:lnT>
                    <a:lnB w="10316" cap="flat" cmpd="sng" algn="ctr">
                      <a:solidFill>
                        <a:srgbClr val="FFFFFF"/>
                      </a:solidFill>
                      <a:prstDash val="solid"/>
                      <a:round/>
                      <a:headEnd type="none" w="med" len="med"/>
                      <a:tailEnd type="none" w="med" len="med"/>
                    </a:lnB>
                    <a:solidFill>
                      <a:srgbClr val="DCE2CC"/>
                    </a:solidFill>
                  </a:tcPr>
                </a:tc>
                <a:tc>
                  <a:txBody>
                    <a:bodyPr/>
                    <a:lstStyle/>
                    <a:p>
                      <a:pPr algn="ctr" rtl="0" fontAlgn="base"/>
                      <a:r>
                        <a:rPr lang="en-US" sz="1600" b="0" i="0" dirty="0">
                          <a:solidFill>
                            <a:srgbClr val="000000"/>
                          </a:solidFill>
                          <a:effectLst/>
                          <a:latin typeface="Open sans"/>
                          <a:hlinkClick r:id="rId5" action="ppaction://hlinksldjump"/>
                        </a:rPr>
                        <a:t>200</a:t>
                      </a:r>
                      <a:r>
                        <a:rPr lang="en-US" sz="1600" b="0" i="0" dirty="0">
                          <a:solidFill>
                            <a:srgbClr val="000000"/>
                          </a:solidFill>
                          <a:effectLst/>
                          <a:latin typeface="Open sans"/>
                        </a:rPr>
                        <a:t>​</a:t>
                      </a:r>
                      <a:endParaRPr lang="en-US" sz="1600" b="0" i="0" dirty="0">
                        <a:solidFill>
                          <a:srgbClr val="000000"/>
                        </a:solidFill>
                        <a:effectLst/>
                      </a:endParaRPr>
                    </a:p>
                  </a:txBody>
                  <a:tcPr marL="83322" marR="83322" marT="41661" marB="41661">
                    <a:lnL w="10316" cap="flat" cmpd="sng" algn="ctr">
                      <a:solidFill>
                        <a:srgbClr val="FFFFFF"/>
                      </a:solidFill>
                      <a:prstDash val="solid"/>
                      <a:round/>
                      <a:headEnd type="none" w="med" len="med"/>
                      <a:tailEnd type="none" w="med" len="med"/>
                    </a:lnL>
                    <a:lnR w="10316" cap="flat" cmpd="sng" algn="ctr">
                      <a:solidFill>
                        <a:srgbClr val="FFFFFF"/>
                      </a:solidFill>
                      <a:prstDash val="solid"/>
                      <a:round/>
                      <a:headEnd type="none" w="med" len="med"/>
                      <a:tailEnd type="none" w="med" len="med"/>
                    </a:lnR>
                    <a:lnT w="30956" cap="flat" cmpd="sng" algn="ctr">
                      <a:solidFill>
                        <a:srgbClr val="FFFFFF"/>
                      </a:solidFill>
                      <a:prstDash val="solid"/>
                      <a:round/>
                      <a:headEnd type="none" w="med" len="med"/>
                      <a:tailEnd type="none" w="med" len="med"/>
                    </a:lnT>
                    <a:lnB w="10316" cap="flat" cmpd="sng" algn="ctr">
                      <a:solidFill>
                        <a:srgbClr val="FFFFFF"/>
                      </a:solidFill>
                      <a:prstDash val="solid"/>
                      <a:round/>
                      <a:headEnd type="none" w="med" len="med"/>
                      <a:tailEnd type="none" w="med" len="med"/>
                    </a:lnB>
                    <a:solidFill>
                      <a:srgbClr val="DCE2CC"/>
                    </a:solidFill>
                  </a:tcPr>
                </a:tc>
                <a:tc>
                  <a:txBody>
                    <a:bodyPr/>
                    <a:lstStyle/>
                    <a:p>
                      <a:pPr algn="ctr" rtl="0" fontAlgn="base"/>
                      <a:r>
                        <a:rPr lang="en-US" sz="1600" b="0" i="0" dirty="0">
                          <a:solidFill>
                            <a:srgbClr val="000000"/>
                          </a:solidFill>
                          <a:effectLst/>
                          <a:latin typeface="Open sans"/>
                          <a:hlinkClick r:id="rId6" action="ppaction://hlinksldjump"/>
                        </a:rPr>
                        <a:t>200</a:t>
                      </a:r>
                      <a:r>
                        <a:rPr lang="en-US" sz="1600" b="0" i="0" dirty="0">
                          <a:solidFill>
                            <a:srgbClr val="000000"/>
                          </a:solidFill>
                          <a:effectLst/>
                          <a:latin typeface="Open sans"/>
                        </a:rPr>
                        <a:t>​</a:t>
                      </a:r>
                      <a:endParaRPr lang="en-US" sz="1600" b="0" i="0" dirty="0">
                        <a:solidFill>
                          <a:srgbClr val="000000"/>
                        </a:solidFill>
                        <a:effectLst/>
                      </a:endParaRPr>
                    </a:p>
                  </a:txBody>
                  <a:tcPr marL="83322" marR="83322" marT="41661" marB="41661">
                    <a:lnL w="10316" cap="flat" cmpd="sng" algn="ctr">
                      <a:solidFill>
                        <a:srgbClr val="FFFFFF"/>
                      </a:solidFill>
                      <a:prstDash val="solid"/>
                      <a:round/>
                      <a:headEnd type="none" w="med" len="med"/>
                      <a:tailEnd type="none" w="med" len="med"/>
                    </a:lnL>
                    <a:lnR w="10316" cap="flat" cmpd="sng" algn="ctr">
                      <a:solidFill>
                        <a:srgbClr val="FFFFFF"/>
                      </a:solidFill>
                      <a:prstDash val="solid"/>
                      <a:round/>
                      <a:headEnd type="none" w="med" len="med"/>
                      <a:tailEnd type="none" w="med" len="med"/>
                    </a:lnR>
                    <a:lnT w="30956" cap="flat" cmpd="sng" algn="ctr">
                      <a:solidFill>
                        <a:srgbClr val="FFFFFF"/>
                      </a:solidFill>
                      <a:prstDash val="solid"/>
                      <a:round/>
                      <a:headEnd type="none" w="med" len="med"/>
                      <a:tailEnd type="none" w="med" len="med"/>
                    </a:lnT>
                    <a:lnB w="10316" cap="flat" cmpd="sng" algn="ctr">
                      <a:solidFill>
                        <a:srgbClr val="FFFFFF"/>
                      </a:solidFill>
                      <a:prstDash val="solid"/>
                      <a:round/>
                      <a:headEnd type="none" w="med" len="med"/>
                      <a:tailEnd type="none" w="med" len="med"/>
                    </a:lnB>
                    <a:solidFill>
                      <a:srgbClr val="DCE2CC"/>
                    </a:solidFill>
                  </a:tcPr>
                </a:tc>
                <a:tc>
                  <a:txBody>
                    <a:bodyPr/>
                    <a:lstStyle/>
                    <a:p>
                      <a:pPr algn="ctr" rtl="0" fontAlgn="base"/>
                      <a:r>
                        <a:rPr lang="en-US" sz="1600" b="0" i="0" dirty="0">
                          <a:solidFill>
                            <a:srgbClr val="000000"/>
                          </a:solidFill>
                          <a:effectLst/>
                          <a:latin typeface="Open sans"/>
                          <a:hlinkClick r:id="rId7" action="ppaction://hlinksldjump"/>
                        </a:rPr>
                        <a:t>200</a:t>
                      </a:r>
                      <a:endParaRPr lang="en-US" sz="1600" b="0" i="0" dirty="0">
                        <a:solidFill>
                          <a:srgbClr val="000000"/>
                        </a:solidFill>
                        <a:effectLst/>
                      </a:endParaRPr>
                    </a:p>
                  </a:txBody>
                  <a:tcPr marL="83322" marR="83322" marT="41661" marB="41661">
                    <a:lnL w="10316" cap="flat" cmpd="sng" algn="ctr">
                      <a:solidFill>
                        <a:srgbClr val="FFFFFF"/>
                      </a:solidFill>
                      <a:prstDash val="solid"/>
                      <a:round/>
                      <a:headEnd type="none" w="med" len="med"/>
                      <a:tailEnd type="none" w="med" len="med"/>
                    </a:lnL>
                    <a:lnR w="10316" cap="flat" cmpd="sng" algn="ctr">
                      <a:solidFill>
                        <a:srgbClr val="FFFFFF"/>
                      </a:solidFill>
                      <a:prstDash val="solid"/>
                      <a:round/>
                      <a:headEnd type="none" w="med" len="med"/>
                      <a:tailEnd type="none" w="med" len="med"/>
                    </a:lnR>
                    <a:lnT w="30956" cap="flat" cmpd="sng" algn="ctr">
                      <a:solidFill>
                        <a:srgbClr val="FFFFFF"/>
                      </a:solidFill>
                      <a:prstDash val="solid"/>
                      <a:round/>
                      <a:headEnd type="none" w="med" len="med"/>
                      <a:tailEnd type="none" w="med" len="med"/>
                    </a:lnT>
                    <a:lnB w="10316" cap="flat" cmpd="sng" algn="ctr">
                      <a:solidFill>
                        <a:srgbClr val="FFFFFF"/>
                      </a:solidFill>
                      <a:prstDash val="solid"/>
                      <a:round/>
                      <a:headEnd type="none" w="med" len="med"/>
                      <a:tailEnd type="none" w="med" len="med"/>
                    </a:lnB>
                    <a:solidFill>
                      <a:srgbClr val="DCE2CC"/>
                    </a:solidFill>
                  </a:tcPr>
                </a:tc>
                <a:extLst>
                  <a:ext uri="{0D108BD9-81ED-4DB2-BD59-A6C34878D82A}">
                    <a16:rowId xmlns:a16="http://schemas.microsoft.com/office/drawing/2014/main" val="686727280"/>
                  </a:ext>
                </a:extLst>
              </a:tr>
              <a:tr h="814851">
                <a:tc>
                  <a:txBody>
                    <a:bodyPr/>
                    <a:lstStyle/>
                    <a:p>
                      <a:pPr algn="ctr" rtl="0" fontAlgn="base"/>
                      <a:r>
                        <a:rPr lang="en-US" sz="1600" b="0" i="0" dirty="0">
                          <a:solidFill>
                            <a:srgbClr val="000000"/>
                          </a:solidFill>
                          <a:effectLst/>
                          <a:latin typeface="Open sans"/>
                          <a:hlinkClick r:id="rId8" action="ppaction://hlinksldjump"/>
                        </a:rPr>
                        <a:t>400</a:t>
                      </a:r>
                      <a:r>
                        <a:rPr lang="en-US" sz="1600" b="0" i="0" dirty="0">
                          <a:solidFill>
                            <a:srgbClr val="000000"/>
                          </a:solidFill>
                          <a:effectLst/>
                          <a:latin typeface="Open sans"/>
                        </a:rPr>
                        <a:t>​</a:t>
                      </a:r>
                      <a:endParaRPr lang="en-US" sz="1600" b="0" i="0" dirty="0">
                        <a:solidFill>
                          <a:srgbClr val="000000"/>
                        </a:solidFill>
                        <a:effectLst/>
                      </a:endParaRPr>
                    </a:p>
                  </a:txBody>
                  <a:tcPr marL="83322" marR="83322" marT="41661" marB="41661">
                    <a:lnL w="10316" cap="flat" cmpd="sng" algn="ctr">
                      <a:solidFill>
                        <a:srgbClr val="FFFFFF"/>
                      </a:solidFill>
                      <a:prstDash val="solid"/>
                      <a:round/>
                      <a:headEnd type="none" w="med" len="med"/>
                      <a:tailEnd type="none" w="med" len="med"/>
                    </a:lnL>
                    <a:lnR w="10316" cap="flat" cmpd="sng" algn="ctr">
                      <a:solidFill>
                        <a:srgbClr val="FFFFFF"/>
                      </a:solidFill>
                      <a:prstDash val="solid"/>
                      <a:round/>
                      <a:headEnd type="none" w="med" len="med"/>
                      <a:tailEnd type="none" w="med" len="med"/>
                    </a:lnR>
                    <a:lnT w="10316" cap="flat" cmpd="sng" algn="ctr">
                      <a:solidFill>
                        <a:srgbClr val="FFFFFF"/>
                      </a:solidFill>
                      <a:prstDash val="solid"/>
                      <a:round/>
                      <a:headEnd type="none" w="med" len="med"/>
                      <a:tailEnd type="none" w="med" len="med"/>
                    </a:lnT>
                    <a:lnB w="10316" cap="flat" cmpd="sng" algn="ctr">
                      <a:solidFill>
                        <a:srgbClr val="FFFFFF"/>
                      </a:solidFill>
                      <a:prstDash val="solid"/>
                      <a:round/>
                      <a:headEnd type="none" w="med" len="med"/>
                      <a:tailEnd type="none" w="med" len="med"/>
                    </a:lnB>
                    <a:solidFill>
                      <a:srgbClr val="EEF1E7"/>
                    </a:solidFill>
                  </a:tcPr>
                </a:tc>
                <a:tc>
                  <a:txBody>
                    <a:bodyPr/>
                    <a:lstStyle/>
                    <a:p>
                      <a:pPr algn="ctr" rtl="0" fontAlgn="base"/>
                      <a:r>
                        <a:rPr lang="en-US" sz="1600" b="0" i="0" dirty="0">
                          <a:solidFill>
                            <a:srgbClr val="000000"/>
                          </a:solidFill>
                          <a:effectLst/>
                          <a:latin typeface="Open sans"/>
                          <a:hlinkClick r:id="rId9" action="ppaction://hlinksldjump"/>
                        </a:rPr>
                        <a:t>400</a:t>
                      </a:r>
                      <a:r>
                        <a:rPr lang="en-US" sz="1600" b="0" i="0" dirty="0">
                          <a:solidFill>
                            <a:srgbClr val="000000"/>
                          </a:solidFill>
                          <a:effectLst/>
                          <a:latin typeface="Open sans"/>
                        </a:rPr>
                        <a:t>​</a:t>
                      </a:r>
                      <a:endParaRPr lang="en-US" sz="1600" b="0" i="0" dirty="0">
                        <a:solidFill>
                          <a:srgbClr val="000000"/>
                        </a:solidFill>
                        <a:effectLst/>
                      </a:endParaRPr>
                    </a:p>
                  </a:txBody>
                  <a:tcPr marL="83322" marR="83322" marT="41661" marB="41661">
                    <a:lnL w="10316" cap="flat" cmpd="sng" algn="ctr">
                      <a:solidFill>
                        <a:srgbClr val="FFFFFF"/>
                      </a:solidFill>
                      <a:prstDash val="solid"/>
                      <a:round/>
                      <a:headEnd type="none" w="med" len="med"/>
                      <a:tailEnd type="none" w="med" len="med"/>
                    </a:lnL>
                    <a:lnR w="10316" cap="flat" cmpd="sng" algn="ctr">
                      <a:solidFill>
                        <a:srgbClr val="FFFFFF"/>
                      </a:solidFill>
                      <a:prstDash val="solid"/>
                      <a:round/>
                      <a:headEnd type="none" w="med" len="med"/>
                      <a:tailEnd type="none" w="med" len="med"/>
                    </a:lnR>
                    <a:lnT w="10316" cap="flat" cmpd="sng" algn="ctr">
                      <a:solidFill>
                        <a:srgbClr val="FFFFFF"/>
                      </a:solidFill>
                      <a:prstDash val="solid"/>
                      <a:round/>
                      <a:headEnd type="none" w="med" len="med"/>
                      <a:tailEnd type="none" w="med" len="med"/>
                    </a:lnT>
                    <a:lnB w="10316" cap="flat" cmpd="sng" algn="ctr">
                      <a:solidFill>
                        <a:srgbClr val="FFFFFF"/>
                      </a:solidFill>
                      <a:prstDash val="solid"/>
                      <a:round/>
                      <a:headEnd type="none" w="med" len="med"/>
                      <a:tailEnd type="none" w="med" len="med"/>
                    </a:lnB>
                    <a:solidFill>
                      <a:srgbClr val="EEF1E7"/>
                    </a:solidFill>
                  </a:tcPr>
                </a:tc>
                <a:tc>
                  <a:txBody>
                    <a:bodyPr/>
                    <a:lstStyle/>
                    <a:p>
                      <a:pPr algn="ctr" rtl="0" fontAlgn="base"/>
                      <a:r>
                        <a:rPr lang="en-US" sz="1600" b="0" i="0" dirty="0">
                          <a:solidFill>
                            <a:srgbClr val="000000"/>
                          </a:solidFill>
                          <a:effectLst/>
                          <a:latin typeface="Open sans"/>
                          <a:hlinkClick r:id="rId10" action="ppaction://hlinksldjump"/>
                        </a:rPr>
                        <a:t>400</a:t>
                      </a:r>
                      <a:r>
                        <a:rPr lang="en-US" sz="1600" b="0" i="0" dirty="0">
                          <a:solidFill>
                            <a:srgbClr val="000000"/>
                          </a:solidFill>
                          <a:effectLst/>
                          <a:latin typeface="Open sans"/>
                        </a:rPr>
                        <a:t>​</a:t>
                      </a:r>
                      <a:endParaRPr lang="en-US" sz="1600" b="0" i="0" dirty="0">
                        <a:solidFill>
                          <a:srgbClr val="000000"/>
                        </a:solidFill>
                        <a:effectLst/>
                      </a:endParaRPr>
                    </a:p>
                  </a:txBody>
                  <a:tcPr marL="83322" marR="83322" marT="41661" marB="41661">
                    <a:lnL w="10316" cap="flat" cmpd="sng" algn="ctr">
                      <a:solidFill>
                        <a:srgbClr val="FFFFFF"/>
                      </a:solidFill>
                      <a:prstDash val="solid"/>
                      <a:round/>
                      <a:headEnd type="none" w="med" len="med"/>
                      <a:tailEnd type="none" w="med" len="med"/>
                    </a:lnL>
                    <a:lnR w="10316" cap="flat" cmpd="sng" algn="ctr">
                      <a:solidFill>
                        <a:srgbClr val="FFFFFF"/>
                      </a:solidFill>
                      <a:prstDash val="solid"/>
                      <a:round/>
                      <a:headEnd type="none" w="med" len="med"/>
                      <a:tailEnd type="none" w="med" len="med"/>
                    </a:lnR>
                    <a:lnT w="10316" cap="flat" cmpd="sng" algn="ctr">
                      <a:solidFill>
                        <a:srgbClr val="FFFFFF"/>
                      </a:solidFill>
                      <a:prstDash val="solid"/>
                      <a:round/>
                      <a:headEnd type="none" w="med" len="med"/>
                      <a:tailEnd type="none" w="med" len="med"/>
                    </a:lnT>
                    <a:lnB w="10316" cap="flat" cmpd="sng" algn="ctr">
                      <a:solidFill>
                        <a:srgbClr val="FFFFFF"/>
                      </a:solidFill>
                      <a:prstDash val="solid"/>
                      <a:round/>
                      <a:headEnd type="none" w="med" len="med"/>
                      <a:tailEnd type="none" w="med" len="med"/>
                    </a:lnB>
                    <a:solidFill>
                      <a:srgbClr val="EEF1E7"/>
                    </a:solidFill>
                  </a:tcPr>
                </a:tc>
                <a:tc>
                  <a:txBody>
                    <a:bodyPr/>
                    <a:lstStyle/>
                    <a:p>
                      <a:pPr algn="ctr" rtl="0" fontAlgn="base"/>
                      <a:r>
                        <a:rPr lang="en-US" sz="1600" b="0" i="0" dirty="0">
                          <a:solidFill>
                            <a:srgbClr val="000000"/>
                          </a:solidFill>
                          <a:effectLst/>
                          <a:latin typeface="Open sans"/>
                          <a:hlinkClick r:id="rId11" action="ppaction://hlinksldjump"/>
                        </a:rPr>
                        <a:t>400</a:t>
                      </a:r>
                      <a:r>
                        <a:rPr lang="en-US" sz="1600" b="0" i="0" dirty="0">
                          <a:solidFill>
                            <a:srgbClr val="000000"/>
                          </a:solidFill>
                          <a:effectLst/>
                          <a:latin typeface="Open sans"/>
                        </a:rPr>
                        <a:t>​</a:t>
                      </a:r>
                      <a:endParaRPr lang="en-US" sz="1600" b="0" i="0" dirty="0">
                        <a:solidFill>
                          <a:srgbClr val="000000"/>
                        </a:solidFill>
                        <a:effectLst/>
                      </a:endParaRPr>
                    </a:p>
                  </a:txBody>
                  <a:tcPr marL="83322" marR="83322" marT="41661" marB="41661">
                    <a:lnL w="10316" cap="flat" cmpd="sng" algn="ctr">
                      <a:solidFill>
                        <a:srgbClr val="FFFFFF"/>
                      </a:solidFill>
                      <a:prstDash val="solid"/>
                      <a:round/>
                      <a:headEnd type="none" w="med" len="med"/>
                      <a:tailEnd type="none" w="med" len="med"/>
                    </a:lnL>
                    <a:lnR w="10316" cap="flat" cmpd="sng" algn="ctr">
                      <a:solidFill>
                        <a:srgbClr val="FFFFFF"/>
                      </a:solidFill>
                      <a:prstDash val="solid"/>
                      <a:round/>
                      <a:headEnd type="none" w="med" len="med"/>
                      <a:tailEnd type="none" w="med" len="med"/>
                    </a:lnR>
                    <a:lnT w="10316" cap="flat" cmpd="sng" algn="ctr">
                      <a:solidFill>
                        <a:srgbClr val="FFFFFF"/>
                      </a:solidFill>
                      <a:prstDash val="solid"/>
                      <a:round/>
                      <a:headEnd type="none" w="med" len="med"/>
                      <a:tailEnd type="none" w="med" len="med"/>
                    </a:lnT>
                    <a:lnB w="10316" cap="flat" cmpd="sng" algn="ctr">
                      <a:solidFill>
                        <a:srgbClr val="FFFFFF"/>
                      </a:solidFill>
                      <a:prstDash val="solid"/>
                      <a:round/>
                      <a:headEnd type="none" w="med" len="med"/>
                      <a:tailEnd type="none" w="med" len="med"/>
                    </a:lnB>
                    <a:solidFill>
                      <a:srgbClr val="EEF1E7"/>
                    </a:solidFill>
                  </a:tcPr>
                </a:tc>
                <a:tc>
                  <a:txBody>
                    <a:bodyPr/>
                    <a:lstStyle/>
                    <a:p>
                      <a:pPr algn="ctr" rtl="0" fontAlgn="base"/>
                      <a:r>
                        <a:rPr lang="en-US" sz="1600" b="0" i="0" dirty="0">
                          <a:solidFill>
                            <a:srgbClr val="000000"/>
                          </a:solidFill>
                          <a:effectLst/>
                          <a:latin typeface="Open sans"/>
                          <a:hlinkClick r:id="rId12" action="ppaction://hlinksldjump"/>
                        </a:rPr>
                        <a:t>400</a:t>
                      </a:r>
                      <a:r>
                        <a:rPr lang="en-US" sz="1600" b="0" i="0" dirty="0">
                          <a:solidFill>
                            <a:srgbClr val="000000"/>
                          </a:solidFill>
                          <a:effectLst/>
                          <a:latin typeface="Open sans"/>
                        </a:rPr>
                        <a:t>​</a:t>
                      </a:r>
                      <a:endParaRPr lang="en-US" sz="1600" b="0" i="0" dirty="0">
                        <a:solidFill>
                          <a:srgbClr val="000000"/>
                        </a:solidFill>
                        <a:effectLst/>
                      </a:endParaRPr>
                    </a:p>
                  </a:txBody>
                  <a:tcPr marL="83322" marR="83322" marT="41661" marB="41661">
                    <a:lnL w="10316" cap="flat" cmpd="sng" algn="ctr">
                      <a:solidFill>
                        <a:srgbClr val="FFFFFF"/>
                      </a:solidFill>
                      <a:prstDash val="solid"/>
                      <a:round/>
                      <a:headEnd type="none" w="med" len="med"/>
                      <a:tailEnd type="none" w="med" len="med"/>
                    </a:lnL>
                    <a:lnR w="10316" cap="flat" cmpd="sng" algn="ctr">
                      <a:solidFill>
                        <a:srgbClr val="FFFFFF"/>
                      </a:solidFill>
                      <a:prstDash val="solid"/>
                      <a:round/>
                      <a:headEnd type="none" w="med" len="med"/>
                      <a:tailEnd type="none" w="med" len="med"/>
                    </a:lnR>
                    <a:lnT w="10316" cap="flat" cmpd="sng" algn="ctr">
                      <a:solidFill>
                        <a:srgbClr val="FFFFFF"/>
                      </a:solidFill>
                      <a:prstDash val="solid"/>
                      <a:round/>
                      <a:headEnd type="none" w="med" len="med"/>
                      <a:tailEnd type="none" w="med" len="med"/>
                    </a:lnT>
                    <a:lnB w="10316" cap="flat" cmpd="sng" algn="ctr">
                      <a:solidFill>
                        <a:srgbClr val="FFFFFF"/>
                      </a:solidFill>
                      <a:prstDash val="solid"/>
                      <a:round/>
                      <a:headEnd type="none" w="med" len="med"/>
                      <a:tailEnd type="none" w="med" len="med"/>
                    </a:lnB>
                    <a:solidFill>
                      <a:srgbClr val="EEF1E7"/>
                    </a:solidFill>
                  </a:tcPr>
                </a:tc>
                <a:tc>
                  <a:txBody>
                    <a:bodyPr/>
                    <a:lstStyle/>
                    <a:p>
                      <a:pPr algn="ctr" rtl="0" fontAlgn="base"/>
                      <a:r>
                        <a:rPr lang="en-US" sz="1600" b="0" i="0" dirty="0">
                          <a:solidFill>
                            <a:srgbClr val="000000"/>
                          </a:solidFill>
                          <a:effectLst/>
                          <a:latin typeface="Open sans"/>
                          <a:hlinkClick r:id="rId13" action="ppaction://hlinksldjump"/>
                        </a:rPr>
                        <a:t>400</a:t>
                      </a:r>
                      <a:endParaRPr lang="en-US" sz="1600" b="0" i="0" dirty="0">
                        <a:solidFill>
                          <a:srgbClr val="000000"/>
                        </a:solidFill>
                        <a:effectLst/>
                      </a:endParaRPr>
                    </a:p>
                  </a:txBody>
                  <a:tcPr marL="83322" marR="83322" marT="41661" marB="41661">
                    <a:lnL w="10316" cap="flat" cmpd="sng" algn="ctr">
                      <a:solidFill>
                        <a:srgbClr val="FFFFFF"/>
                      </a:solidFill>
                      <a:prstDash val="solid"/>
                      <a:round/>
                      <a:headEnd type="none" w="med" len="med"/>
                      <a:tailEnd type="none" w="med" len="med"/>
                    </a:lnL>
                    <a:lnR w="10316" cap="flat" cmpd="sng" algn="ctr">
                      <a:solidFill>
                        <a:srgbClr val="FFFFFF"/>
                      </a:solidFill>
                      <a:prstDash val="solid"/>
                      <a:round/>
                      <a:headEnd type="none" w="med" len="med"/>
                      <a:tailEnd type="none" w="med" len="med"/>
                    </a:lnR>
                    <a:lnT w="10316" cap="flat" cmpd="sng" algn="ctr">
                      <a:solidFill>
                        <a:srgbClr val="FFFFFF"/>
                      </a:solidFill>
                      <a:prstDash val="solid"/>
                      <a:round/>
                      <a:headEnd type="none" w="med" len="med"/>
                      <a:tailEnd type="none" w="med" len="med"/>
                    </a:lnT>
                    <a:lnB w="10316" cap="flat" cmpd="sng" algn="ctr">
                      <a:solidFill>
                        <a:srgbClr val="FFFFFF"/>
                      </a:solidFill>
                      <a:prstDash val="solid"/>
                      <a:round/>
                      <a:headEnd type="none" w="med" len="med"/>
                      <a:tailEnd type="none" w="med" len="med"/>
                    </a:lnB>
                    <a:solidFill>
                      <a:srgbClr val="EEF1E7"/>
                    </a:solidFill>
                  </a:tcPr>
                </a:tc>
                <a:extLst>
                  <a:ext uri="{0D108BD9-81ED-4DB2-BD59-A6C34878D82A}">
                    <a16:rowId xmlns:a16="http://schemas.microsoft.com/office/drawing/2014/main" val="2806313058"/>
                  </a:ext>
                </a:extLst>
              </a:tr>
              <a:tr h="814851">
                <a:tc>
                  <a:txBody>
                    <a:bodyPr/>
                    <a:lstStyle/>
                    <a:p>
                      <a:pPr algn="ctr" rtl="0" fontAlgn="base"/>
                      <a:r>
                        <a:rPr lang="en-US" sz="1600" b="0" i="0" dirty="0">
                          <a:solidFill>
                            <a:srgbClr val="000000"/>
                          </a:solidFill>
                          <a:effectLst/>
                          <a:latin typeface="Open sans"/>
                          <a:hlinkClick r:id="rId14" action="ppaction://hlinksldjump"/>
                        </a:rPr>
                        <a:t>600​</a:t>
                      </a:r>
                      <a:endParaRPr lang="en-US" sz="1600" b="0" i="0" dirty="0">
                        <a:solidFill>
                          <a:srgbClr val="000000"/>
                        </a:solidFill>
                        <a:effectLst/>
                      </a:endParaRPr>
                    </a:p>
                  </a:txBody>
                  <a:tcPr marL="83322" marR="83322" marT="41661" marB="41661">
                    <a:lnL w="10316" cap="flat" cmpd="sng" algn="ctr">
                      <a:solidFill>
                        <a:srgbClr val="FFFFFF"/>
                      </a:solidFill>
                      <a:prstDash val="solid"/>
                      <a:round/>
                      <a:headEnd type="none" w="med" len="med"/>
                      <a:tailEnd type="none" w="med" len="med"/>
                    </a:lnL>
                    <a:lnR w="10316" cap="flat" cmpd="sng" algn="ctr">
                      <a:solidFill>
                        <a:srgbClr val="FFFFFF"/>
                      </a:solidFill>
                      <a:prstDash val="solid"/>
                      <a:round/>
                      <a:headEnd type="none" w="med" len="med"/>
                      <a:tailEnd type="none" w="med" len="med"/>
                    </a:lnR>
                    <a:lnT w="10316" cap="flat" cmpd="sng" algn="ctr">
                      <a:solidFill>
                        <a:srgbClr val="FFFFFF"/>
                      </a:solidFill>
                      <a:prstDash val="solid"/>
                      <a:round/>
                      <a:headEnd type="none" w="med" len="med"/>
                      <a:tailEnd type="none" w="med" len="med"/>
                    </a:lnT>
                    <a:lnB w="10316" cap="flat" cmpd="sng" algn="ctr">
                      <a:solidFill>
                        <a:srgbClr val="FFFFFF"/>
                      </a:solidFill>
                      <a:prstDash val="solid"/>
                      <a:round/>
                      <a:headEnd type="none" w="med" len="med"/>
                      <a:tailEnd type="none" w="med" len="med"/>
                    </a:lnB>
                    <a:solidFill>
                      <a:srgbClr val="DCE2CC"/>
                    </a:solidFill>
                  </a:tcPr>
                </a:tc>
                <a:tc>
                  <a:txBody>
                    <a:bodyPr/>
                    <a:lstStyle/>
                    <a:p>
                      <a:pPr algn="ctr" rtl="0" fontAlgn="base"/>
                      <a:r>
                        <a:rPr lang="en-US" sz="1600" b="0" i="0" dirty="0">
                          <a:solidFill>
                            <a:srgbClr val="000000"/>
                          </a:solidFill>
                          <a:effectLst/>
                          <a:latin typeface="Open sans"/>
                          <a:hlinkClick r:id="rId15" action="ppaction://hlinksldjump"/>
                        </a:rPr>
                        <a:t>600</a:t>
                      </a:r>
                      <a:r>
                        <a:rPr lang="en-US" sz="1600" b="0" i="0" dirty="0">
                          <a:solidFill>
                            <a:srgbClr val="000000"/>
                          </a:solidFill>
                          <a:effectLst/>
                          <a:latin typeface="Open sans"/>
                        </a:rPr>
                        <a:t>​</a:t>
                      </a:r>
                      <a:endParaRPr lang="en-US" sz="1600" b="0" i="0" dirty="0">
                        <a:solidFill>
                          <a:srgbClr val="000000"/>
                        </a:solidFill>
                        <a:effectLst/>
                      </a:endParaRPr>
                    </a:p>
                  </a:txBody>
                  <a:tcPr marL="83322" marR="83322" marT="41661" marB="41661">
                    <a:lnL w="10316" cap="flat" cmpd="sng" algn="ctr">
                      <a:solidFill>
                        <a:srgbClr val="FFFFFF"/>
                      </a:solidFill>
                      <a:prstDash val="solid"/>
                      <a:round/>
                      <a:headEnd type="none" w="med" len="med"/>
                      <a:tailEnd type="none" w="med" len="med"/>
                    </a:lnL>
                    <a:lnR w="10316" cap="flat" cmpd="sng" algn="ctr">
                      <a:solidFill>
                        <a:srgbClr val="FFFFFF"/>
                      </a:solidFill>
                      <a:prstDash val="solid"/>
                      <a:round/>
                      <a:headEnd type="none" w="med" len="med"/>
                      <a:tailEnd type="none" w="med" len="med"/>
                    </a:lnR>
                    <a:lnT w="10316" cap="flat" cmpd="sng" algn="ctr">
                      <a:solidFill>
                        <a:srgbClr val="FFFFFF"/>
                      </a:solidFill>
                      <a:prstDash val="solid"/>
                      <a:round/>
                      <a:headEnd type="none" w="med" len="med"/>
                      <a:tailEnd type="none" w="med" len="med"/>
                    </a:lnT>
                    <a:lnB w="10316" cap="flat" cmpd="sng" algn="ctr">
                      <a:solidFill>
                        <a:srgbClr val="FFFFFF"/>
                      </a:solidFill>
                      <a:prstDash val="solid"/>
                      <a:round/>
                      <a:headEnd type="none" w="med" len="med"/>
                      <a:tailEnd type="none" w="med" len="med"/>
                    </a:lnB>
                    <a:solidFill>
                      <a:srgbClr val="DCE2CC"/>
                    </a:solidFill>
                  </a:tcPr>
                </a:tc>
                <a:tc>
                  <a:txBody>
                    <a:bodyPr/>
                    <a:lstStyle/>
                    <a:p>
                      <a:pPr algn="ctr" rtl="0" fontAlgn="base"/>
                      <a:r>
                        <a:rPr lang="en-US" sz="1600" b="0" i="0" dirty="0">
                          <a:solidFill>
                            <a:srgbClr val="000000"/>
                          </a:solidFill>
                          <a:effectLst/>
                          <a:latin typeface="Open sans"/>
                          <a:hlinkClick r:id="rId16" action="ppaction://hlinksldjump"/>
                        </a:rPr>
                        <a:t>600</a:t>
                      </a:r>
                      <a:r>
                        <a:rPr lang="en-US" sz="1600" b="0" i="0" dirty="0">
                          <a:solidFill>
                            <a:srgbClr val="000000"/>
                          </a:solidFill>
                          <a:effectLst/>
                          <a:latin typeface="Open sans"/>
                        </a:rPr>
                        <a:t>​</a:t>
                      </a:r>
                      <a:endParaRPr lang="en-US" sz="1600" b="0" i="0" dirty="0">
                        <a:solidFill>
                          <a:srgbClr val="000000"/>
                        </a:solidFill>
                        <a:effectLst/>
                      </a:endParaRPr>
                    </a:p>
                  </a:txBody>
                  <a:tcPr marL="83322" marR="83322" marT="41661" marB="41661">
                    <a:lnL w="10316" cap="flat" cmpd="sng" algn="ctr">
                      <a:solidFill>
                        <a:srgbClr val="FFFFFF"/>
                      </a:solidFill>
                      <a:prstDash val="solid"/>
                      <a:round/>
                      <a:headEnd type="none" w="med" len="med"/>
                      <a:tailEnd type="none" w="med" len="med"/>
                    </a:lnL>
                    <a:lnR w="10316" cap="flat" cmpd="sng" algn="ctr">
                      <a:solidFill>
                        <a:srgbClr val="FFFFFF"/>
                      </a:solidFill>
                      <a:prstDash val="solid"/>
                      <a:round/>
                      <a:headEnd type="none" w="med" len="med"/>
                      <a:tailEnd type="none" w="med" len="med"/>
                    </a:lnR>
                    <a:lnT w="10316" cap="flat" cmpd="sng" algn="ctr">
                      <a:solidFill>
                        <a:srgbClr val="FFFFFF"/>
                      </a:solidFill>
                      <a:prstDash val="solid"/>
                      <a:round/>
                      <a:headEnd type="none" w="med" len="med"/>
                      <a:tailEnd type="none" w="med" len="med"/>
                    </a:lnT>
                    <a:lnB w="10316" cap="flat" cmpd="sng" algn="ctr">
                      <a:solidFill>
                        <a:srgbClr val="FFFFFF"/>
                      </a:solidFill>
                      <a:prstDash val="solid"/>
                      <a:round/>
                      <a:headEnd type="none" w="med" len="med"/>
                      <a:tailEnd type="none" w="med" len="med"/>
                    </a:lnB>
                    <a:solidFill>
                      <a:srgbClr val="DCE2CC"/>
                    </a:solidFill>
                  </a:tcPr>
                </a:tc>
                <a:tc>
                  <a:txBody>
                    <a:bodyPr/>
                    <a:lstStyle/>
                    <a:p>
                      <a:pPr algn="ctr" rtl="0" fontAlgn="base"/>
                      <a:r>
                        <a:rPr lang="en-US" sz="1600" b="0" i="0" dirty="0">
                          <a:solidFill>
                            <a:srgbClr val="000000"/>
                          </a:solidFill>
                          <a:effectLst/>
                          <a:latin typeface="Open sans"/>
                          <a:hlinkClick r:id="rId17" action="ppaction://hlinksldjump"/>
                        </a:rPr>
                        <a:t>600</a:t>
                      </a:r>
                      <a:r>
                        <a:rPr lang="en-US" sz="1600" b="0" i="0" dirty="0">
                          <a:solidFill>
                            <a:srgbClr val="000000"/>
                          </a:solidFill>
                          <a:effectLst/>
                          <a:latin typeface="Open sans"/>
                        </a:rPr>
                        <a:t>​</a:t>
                      </a:r>
                      <a:endParaRPr lang="en-US" sz="1600" b="0" i="0" dirty="0">
                        <a:solidFill>
                          <a:srgbClr val="000000"/>
                        </a:solidFill>
                        <a:effectLst/>
                      </a:endParaRPr>
                    </a:p>
                  </a:txBody>
                  <a:tcPr marL="83322" marR="83322" marT="41661" marB="41661">
                    <a:lnL w="10316" cap="flat" cmpd="sng" algn="ctr">
                      <a:solidFill>
                        <a:srgbClr val="FFFFFF"/>
                      </a:solidFill>
                      <a:prstDash val="solid"/>
                      <a:round/>
                      <a:headEnd type="none" w="med" len="med"/>
                      <a:tailEnd type="none" w="med" len="med"/>
                    </a:lnL>
                    <a:lnR w="10316" cap="flat" cmpd="sng" algn="ctr">
                      <a:solidFill>
                        <a:srgbClr val="FFFFFF"/>
                      </a:solidFill>
                      <a:prstDash val="solid"/>
                      <a:round/>
                      <a:headEnd type="none" w="med" len="med"/>
                      <a:tailEnd type="none" w="med" len="med"/>
                    </a:lnR>
                    <a:lnT w="10316" cap="flat" cmpd="sng" algn="ctr">
                      <a:solidFill>
                        <a:srgbClr val="FFFFFF"/>
                      </a:solidFill>
                      <a:prstDash val="solid"/>
                      <a:round/>
                      <a:headEnd type="none" w="med" len="med"/>
                      <a:tailEnd type="none" w="med" len="med"/>
                    </a:lnT>
                    <a:lnB w="10316" cap="flat" cmpd="sng" algn="ctr">
                      <a:solidFill>
                        <a:srgbClr val="FFFFFF"/>
                      </a:solidFill>
                      <a:prstDash val="solid"/>
                      <a:round/>
                      <a:headEnd type="none" w="med" len="med"/>
                      <a:tailEnd type="none" w="med" len="med"/>
                    </a:lnB>
                    <a:solidFill>
                      <a:srgbClr val="DCE2CC"/>
                    </a:solidFill>
                  </a:tcPr>
                </a:tc>
                <a:tc>
                  <a:txBody>
                    <a:bodyPr/>
                    <a:lstStyle/>
                    <a:p>
                      <a:pPr algn="ctr" rtl="0" fontAlgn="base"/>
                      <a:r>
                        <a:rPr lang="en-US" sz="1600" b="0" i="0" dirty="0">
                          <a:solidFill>
                            <a:srgbClr val="000000"/>
                          </a:solidFill>
                          <a:effectLst/>
                          <a:latin typeface="Open sans"/>
                          <a:hlinkClick r:id="rId18" action="ppaction://hlinksldjump"/>
                        </a:rPr>
                        <a:t>600</a:t>
                      </a:r>
                      <a:r>
                        <a:rPr lang="en-US" sz="1600" b="0" i="0" dirty="0">
                          <a:solidFill>
                            <a:srgbClr val="000000"/>
                          </a:solidFill>
                          <a:effectLst/>
                          <a:latin typeface="Open sans"/>
                        </a:rPr>
                        <a:t>​</a:t>
                      </a:r>
                      <a:endParaRPr lang="en-US" sz="1600" b="0" i="0" dirty="0">
                        <a:solidFill>
                          <a:srgbClr val="000000"/>
                        </a:solidFill>
                        <a:effectLst/>
                      </a:endParaRPr>
                    </a:p>
                  </a:txBody>
                  <a:tcPr marL="83322" marR="83322" marT="41661" marB="41661">
                    <a:lnL w="10316" cap="flat" cmpd="sng" algn="ctr">
                      <a:solidFill>
                        <a:srgbClr val="FFFFFF"/>
                      </a:solidFill>
                      <a:prstDash val="solid"/>
                      <a:round/>
                      <a:headEnd type="none" w="med" len="med"/>
                      <a:tailEnd type="none" w="med" len="med"/>
                    </a:lnL>
                    <a:lnR w="10316" cap="flat" cmpd="sng" algn="ctr">
                      <a:solidFill>
                        <a:srgbClr val="FFFFFF"/>
                      </a:solidFill>
                      <a:prstDash val="solid"/>
                      <a:round/>
                      <a:headEnd type="none" w="med" len="med"/>
                      <a:tailEnd type="none" w="med" len="med"/>
                    </a:lnR>
                    <a:lnT w="10316" cap="flat" cmpd="sng" algn="ctr">
                      <a:solidFill>
                        <a:srgbClr val="FFFFFF"/>
                      </a:solidFill>
                      <a:prstDash val="solid"/>
                      <a:round/>
                      <a:headEnd type="none" w="med" len="med"/>
                      <a:tailEnd type="none" w="med" len="med"/>
                    </a:lnT>
                    <a:lnB w="10316" cap="flat" cmpd="sng" algn="ctr">
                      <a:solidFill>
                        <a:srgbClr val="FFFFFF"/>
                      </a:solidFill>
                      <a:prstDash val="solid"/>
                      <a:round/>
                      <a:headEnd type="none" w="med" len="med"/>
                      <a:tailEnd type="none" w="med" len="med"/>
                    </a:lnB>
                    <a:solidFill>
                      <a:srgbClr val="DCE2CC"/>
                    </a:solidFill>
                  </a:tcPr>
                </a:tc>
                <a:tc>
                  <a:txBody>
                    <a:bodyPr/>
                    <a:lstStyle/>
                    <a:p>
                      <a:pPr algn="ctr" rtl="0" fontAlgn="base"/>
                      <a:r>
                        <a:rPr lang="en-US" sz="1600" b="0" i="0" dirty="0">
                          <a:solidFill>
                            <a:srgbClr val="000000"/>
                          </a:solidFill>
                          <a:effectLst/>
                          <a:latin typeface="Open sans"/>
                          <a:hlinkClick r:id="rId19" action="ppaction://hlinksldjump"/>
                        </a:rPr>
                        <a:t>600</a:t>
                      </a:r>
                      <a:r>
                        <a:rPr lang="en-US" sz="1600" b="0" i="0" dirty="0">
                          <a:solidFill>
                            <a:srgbClr val="000000"/>
                          </a:solidFill>
                          <a:effectLst/>
                          <a:latin typeface="Open sans"/>
                        </a:rPr>
                        <a:t>​</a:t>
                      </a:r>
                      <a:endParaRPr lang="en-US" sz="1600" b="0" i="0" dirty="0">
                        <a:solidFill>
                          <a:srgbClr val="000000"/>
                        </a:solidFill>
                        <a:effectLst/>
                      </a:endParaRPr>
                    </a:p>
                  </a:txBody>
                  <a:tcPr marL="83322" marR="83322" marT="41661" marB="41661">
                    <a:lnL w="10316" cap="flat" cmpd="sng" algn="ctr">
                      <a:solidFill>
                        <a:srgbClr val="FFFFFF"/>
                      </a:solidFill>
                      <a:prstDash val="solid"/>
                      <a:round/>
                      <a:headEnd type="none" w="med" len="med"/>
                      <a:tailEnd type="none" w="med" len="med"/>
                    </a:lnL>
                    <a:lnR w="10316" cap="flat" cmpd="sng" algn="ctr">
                      <a:solidFill>
                        <a:srgbClr val="FFFFFF"/>
                      </a:solidFill>
                      <a:prstDash val="solid"/>
                      <a:round/>
                      <a:headEnd type="none" w="med" len="med"/>
                      <a:tailEnd type="none" w="med" len="med"/>
                    </a:lnR>
                    <a:lnT w="10316" cap="flat" cmpd="sng" algn="ctr">
                      <a:solidFill>
                        <a:srgbClr val="FFFFFF"/>
                      </a:solidFill>
                      <a:prstDash val="solid"/>
                      <a:round/>
                      <a:headEnd type="none" w="med" len="med"/>
                      <a:tailEnd type="none" w="med" len="med"/>
                    </a:lnT>
                    <a:lnB w="10316" cap="flat" cmpd="sng" algn="ctr">
                      <a:solidFill>
                        <a:srgbClr val="FFFFFF"/>
                      </a:solidFill>
                      <a:prstDash val="solid"/>
                      <a:round/>
                      <a:headEnd type="none" w="med" len="med"/>
                      <a:tailEnd type="none" w="med" len="med"/>
                    </a:lnB>
                    <a:solidFill>
                      <a:srgbClr val="DCE2CC"/>
                    </a:solidFill>
                  </a:tcPr>
                </a:tc>
                <a:extLst>
                  <a:ext uri="{0D108BD9-81ED-4DB2-BD59-A6C34878D82A}">
                    <a16:rowId xmlns:a16="http://schemas.microsoft.com/office/drawing/2014/main" val="4335706"/>
                  </a:ext>
                </a:extLst>
              </a:tr>
              <a:tr h="814851">
                <a:tc>
                  <a:txBody>
                    <a:bodyPr/>
                    <a:lstStyle/>
                    <a:p>
                      <a:pPr algn="ctr" rtl="0" fontAlgn="base"/>
                      <a:r>
                        <a:rPr lang="en-US" sz="1600" b="0" i="0" dirty="0">
                          <a:solidFill>
                            <a:srgbClr val="000000"/>
                          </a:solidFill>
                          <a:effectLst/>
                          <a:latin typeface="Open sans"/>
                          <a:hlinkClick r:id="rId20" action="ppaction://hlinksldjump"/>
                        </a:rPr>
                        <a:t>800</a:t>
                      </a:r>
                      <a:r>
                        <a:rPr lang="en-US" sz="1600" b="0" i="0" dirty="0">
                          <a:solidFill>
                            <a:srgbClr val="000000"/>
                          </a:solidFill>
                          <a:effectLst/>
                          <a:latin typeface="Open sans"/>
                        </a:rPr>
                        <a:t>​</a:t>
                      </a:r>
                      <a:endParaRPr lang="en-US" sz="1600" b="0" i="0" dirty="0">
                        <a:solidFill>
                          <a:srgbClr val="000000"/>
                        </a:solidFill>
                        <a:effectLst/>
                      </a:endParaRPr>
                    </a:p>
                  </a:txBody>
                  <a:tcPr marL="83322" marR="83322" marT="41661" marB="41661">
                    <a:lnL w="10316" cap="flat" cmpd="sng" algn="ctr">
                      <a:solidFill>
                        <a:srgbClr val="FFFFFF"/>
                      </a:solidFill>
                      <a:prstDash val="solid"/>
                      <a:round/>
                      <a:headEnd type="none" w="med" len="med"/>
                      <a:tailEnd type="none" w="med" len="med"/>
                    </a:lnL>
                    <a:lnR w="10316" cap="flat" cmpd="sng" algn="ctr">
                      <a:solidFill>
                        <a:srgbClr val="FFFFFF"/>
                      </a:solidFill>
                      <a:prstDash val="solid"/>
                      <a:round/>
                      <a:headEnd type="none" w="med" len="med"/>
                      <a:tailEnd type="none" w="med" len="med"/>
                    </a:lnR>
                    <a:lnT w="10316" cap="flat" cmpd="sng" algn="ctr">
                      <a:solidFill>
                        <a:srgbClr val="FFFFFF"/>
                      </a:solidFill>
                      <a:prstDash val="solid"/>
                      <a:round/>
                      <a:headEnd type="none" w="med" len="med"/>
                      <a:tailEnd type="none" w="med" len="med"/>
                    </a:lnT>
                    <a:lnB w="10316" cap="flat" cmpd="sng" algn="ctr">
                      <a:solidFill>
                        <a:srgbClr val="FFFFFF"/>
                      </a:solidFill>
                      <a:prstDash val="solid"/>
                      <a:round/>
                      <a:headEnd type="none" w="med" len="med"/>
                      <a:tailEnd type="none" w="med" len="med"/>
                    </a:lnB>
                    <a:solidFill>
                      <a:srgbClr val="EEF1E7"/>
                    </a:solidFill>
                  </a:tcPr>
                </a:tc>
                <a:tc>
                  <a:txBody>
                    <a:bodyPr/>
                    <a:lstStyle/>
                    <a:p>
                      <a:pPr algn="ctr" rtl="0" fontAlgn="base"/>
                      <a:r>
                        <a:rPr lang="en-US" sz="1600" b="0" i="0" dirty="0">
                          <a:solidFill>
                            <a:srgbClr val="000000"/>
                          </a:solidFill>
                          <a:effectLst/>
                          <a:latin typeface="Open sans"/>
                          <a:hlinkClick r:id="rId21" action="ppaction://hlinksldjump"/>
                        </a:rPr>
                        <a:t>800</a:t>
                      </a:r>
                      <a:r>
                        <a:rPr lang="en-US" sz="1600" b="0" i="0" dirty="0">
                          <a:solidFill>
                            <a:srgbClr val="000000"/>
                          </a:solidFill>
                          <a:effectLst/>
                          <a:latin typeface="Open sans"/>
                        </a:rPr>
                        <a:t>​</a:t>
                      </a:r>
                      <a:endParaRPr lang="en-US" sz="1600" b="0" i="0" dirty="0">
                        <a:solidFill>
                          <a:srgbClr val="000000"/>
                        </a:solidFill>
                        <a:effectLst/>
                      </a:endParaRPr>
                    </a:p>
                  </a:txBody>
                  <a:tcPr marL="83322" marR="83322" marT="41661" marB="41661">
                    <a:lnL w="10316" cap="flat" cmpd="sng" algn="ctr">
                      <a:solidFill>
                        <a:srgbClr val="FFFFFF"/>
                      </a:solidFill>
                      <a:prstDash val="solid"/>
                      <a:round/>
                      <a:headEnd type="none" w="med" len="med"/>
                      <a:tailEnd type="none" w="med" len="med"/>
                    </a:lnL>
                    <a:lnR w="10316" cap="flat" cmpd="sng" algn="ctr">
                      <a:solidFill>
                        <a:srgbClr val="FFFFFF"/>
                      </a:solidFill>
                      <a:prstDash val="solid"/>
                      <a:round/>
                      <a:headEnd type="none" w="med" len="med"/>
                      <a:tailEnd type="none" w="med" len="med"/>
                    </a:lnR>
                    <a:lnT w="10316" cap="flat" cmpd="sng" algn="ctr">
                      <a:solidFill>
                        <a:srgbClr val="FFFFFF"/>
                      </a:solidFill>
                      <a:prstDash val="solid"/>
                      <a:round/>
                      <a:headEnd type="none" w="med" len="med"/>
                      <a:tailEnd type="none" w="med" len="med"/>
                    </a:lnT>
                    <a:lnB w="10316" cap="flat" cmpd="sng" algn="ctr">
                      <a:solidFill>
                        <a:srgbClr val="FFFFFF"/>
                      </a:solidFill>
                      <a:prstDash val="solid"/>
                      <a:round/>
                      <a:headEnd type="none" w="med" len="med"/>
                      <a:tailEnd type="none" w="med" len="med"/>
                    </a:lnB>
                    <a:solidFill>
                      <a:srgbClr val="EEF1E7"/>
                    </a:solidFill>
                  </a:tcPr>
                </a:tc>
                <a:tc>
                  <a:txBody>
                    <a:bodyPr/>
                    <a:lstStyle/>
                    <a:p>
                      <a:pPr algn="ctr" rtl="0" fontAlgn="base"/>
                      <a:r>
                        <a:rPr lang="en-US" sz="1600" b="0" i="0" dirty="0">
                          <a:solidFill>
                            <a:srgbClr val="000000"/>
                          </a:solidFill>
                          <a:effectLst/>
                          <a:latin typeface="Open sans"/>
                          <a:hlinkClick r:id="rId22" action="ppaction://hlinksldjump"/>
                        </a:rPr>
                        <a:t>800</a:t>
                      </a:r>
                      <a:r>
                        <a:rPr lang="en-US" sz="1600" b="0" i="0" dirty="0">
                          <a:solidFill>
                            <a:srgbClr val="000000"/>
                          </a:solidFill>
                          <a:effectLst/>
                          <a:latin typeface="Open sans"/>
                        </a:rPr>
                        <a:t>​</a:t>
                      </a:r>
                      <a:endParaRPr lang="en-US" sz="1600" b="0" i="0" dirty="0">
                        <a:solidFill>
                          <a:srgbClr val="000000"/>
                        </a:solidFill>
                        <a:effectLst/>
                      </a:endParaRPr>
                    </a:p>
                  </a:txBody>
                  <a:tcPr marL="83322" marR="83322" marT="41661" marB="41661">
                    <a:lnL w="10316" cap="flat" cmpd="sng" algn="ctr">
                      <a:solidFill>
                        <a:srgbClr val="FFFFFF"/>
                      </a:solidFill>
                      <a:prstDash val="solid"/>
                      <a:round/>
                      <a:headEnd type="none" w="med" len="med"/>
                      <a:tailEnd type="none" w="med" len="med"/>
                    </a:lnL>
                    <a:lnR w="10316" cap="flat" cmpd="sng" algn="ctr">
                      <a:solidFill>
                        <a:srgbClr val="FFFFFF"/>
                      </a:solidFill>
                      <a:prstDash val="solid"/>
                      <a:round/>
                      <a:headEnd type="none" w="med" len="med"/>
                      <a:tailEnd type="none" w="med" len="med"/>
                    </a:lnR>
                    <a:lnT w="10316" cap="flat" cmpd="sng" algn="ctr">
                      <a:solidFill>
                        <a:srgbClr val="FFFFFF"/>
                      </a:solidFill>
                      <a:prstDash val="solid"/>
                      <a:round/>
                      <a:headEnd type="none" w="med" len="med"/>
                      <a:tailEnd type="none" w="med" len="med"/>
                    </a:lnT>
                    <a:lnB w="10316" cap="flat" cmpd="sng" algn="ctr">
                      <a:solidFill>
                        <a:srgbClr val="FFFFFF"/>
                      </a:solidFill>
                      <a:prstDash val="solid"/>
                      <a:round/>
                      <a:headEnd type="none" w="med" len="med"/>
                      <a:tailEnd type="none" w="med" len="med"/>
                    </a:lnB>
                    <a:solidFill>
                      <a:srgbClr val="EEF1E7"/>
                    </a:solidFill>
                  </a:tcPr>
                </a:tc>
                <a:tc>
                  <a:txBody>
                    <a:bodyPr/>
                    <a:lstStyle/>
                    <a:p>
                      <a:pPr algn="ctr" rtl="0" fontAlgn="base"/>
                      <a:r>
                        <a:rPr lang="en-US" sz="1600" b="0" i="0" dirty="0">
                          <a:solidFill>
                            <a:srgbClr val="000000"/>
                          </a:solidFill>
                          <a:effectLst/>
                          <a:latin typeface="Open sans"/>
                          <a:hlinkClick r:id="rId23" action="ppaction://hlinksldjump"/>
                        </a:rPr>
                        <a:t>800</a:t>
                      </a:r>
                      <a:r>
                        <a:rPr lang="en-US" sz="1600" b="0" i="0" dirty="0">
                          <a:solidFill>
                            <a:srgbClr val="000000"/>
                          </a:solidFill>
                          <a:effectLst/>
                          <a:latin typeface="Open sans"/>
                        </a:rPr>
                        <a:t>​</a:t>
                      </a:r>
                      <a:endParaRPr lang="en-US" sz="1600" b="0" i="0" dirty="0">
                        <a:solidFill>
                          <a:srgbClr val="000000"/>
                        </a:solidFill>
                        <a:effectLst/>
                      </a:endParaRPr>
                    </a:p>
                  </a:txBody>
                  <a:tcPr marL="83322" marR="83322" marT="41661" marB="41661">
                    <a:lnL w="10316" cap="flat" cmpd="sng" algn="ctr">
                      <a:solidFill>
                        <a:srgbClr val="FFFFFF"/>
                      </a:solidFill>
                      <a:prstDash val="solid"/>
                      <a:round/>
                      <a:headEnd type="none" w="med" len="med"/>
                      <a:tailEnd type="none" w="med" len="med"/>
                    </a:lnL>
                    <a:lnR w="10316" cap="flat" cmpd="sng" algn="ctr">
                      <a:solidFill>
                        <a:srgbClr val="FFFFFF"/>
                      </a:solidFill>
                      <a:prstDash val="solid"/>
                      <a:round/>
                      <a:headEnd type="none" w="med" len="med"/>
                      <a:tailEnd type="none" w="med" len="med"/>
                    </a:lnR>
                    <a:lnT w="10316" cap="flat" cmpd="sng" algn="ctr">
                      <a:solidFill>
                        <a:srgbClr val="FFFFFF"/>
                      </a:solidFill>
                      <a:prstDash val="solid"/>
                      <a:round/>
                      <a:headEnd type="none" w="med" len="med"/>
                      <a:tailEnd type="none" w="med" len="med"/>
                    </a:lnT>
                    <a:lnB w="10316" cap="flat" cmpd="sng" algn="ctr">
                      <a:solidFill>
                        <a:srgbClr val="FFFFFF"/>
                      </a:solidFill>
                      <a:prstDash val="solid"/>
                      <a:round/>
                      <a:headEnd type="none" w="med" len="med"/>
                      <a:tailEnd type="none" w="med" len="med"/>
                    </a:lnB>
                    <a:solidFill>
                      <a:srgbClr val="EEF1E7"/>
                    </a:solidFill>
                  </a:tcPr>
                </a:tc>
                <a:tc>
                  <a:txBody>
                    <a:bodyPr/>
                    <a:lstStyle/>
                    <a:p>
                      <a:pPr algn="ctr" rtl="0" fontAlgn="base"/>
                      <a:r>
                        <a:rPr lang="en-US" sz="1600" b="0" i="0" dirty="0">
                          <a:solidFill>
                            <a:srgbClr val="000000"/>
                          </a:solidFill>
                          <a:effectLst/>
                          <a:latin typeface="Open sans"/>
                          <a:hlinkClick r:id="rId24" action="ppaction://hlinksldjump"/>
                        </a:rPr>
                        <a:t>800</a:t>
                      </a:r>
                      <a:r>
                        <a:rPr lang="en-US" sz="1600" b="0" i="0" dirty="0">
                          <a:solidFill>
                            <a:srgbClr val="000000"/>
                          </a:solidFill>
                          <a:effectLst/>
                          <a:latin typeface="Open sans"/>
                        </a:rPr>
                        <a:t>​</a:t>
                      </a:r>
                      <a:endParaRPr lang="en-US" sz="1600" b="0" i="0" dirty="0">
                        <a:solidFill>
                          <a:srgbClr val="000000"/>
                        </a:solidFill>
                        <a:effectLst/>
                      </a:endParaRPr>
                    </a:p>
                  </a:txBody>
                  <a:tcPr marL="83322" marR="83322" marT="41661" marB="41661">
                    <a:lnL w="10316" cap="flat" cmpd="sng" algn="ctr">
                      <a:solidFill>
                        <a:srgbClr val="FFFFFF"/>
                      </a:solidFill>
                      <a:prstDash val="solid"/>
                      <a:round/>
                      <a:headEnd type="none" w="med" len="med"/>
                      <a:tailEnd type="none" w="med" len="med"/>
                    </a:lnL>
                    <a:lnR w="10316" cap="flat" cmpd="sng" algn="ctr">
                      <a:solidFill>
                        <a:srgbClr val="FFFFFF"/>
                      </a:solidFill>
                      <a:prstDash val="solid"/>
                      <a:round/>
                      <a:headEnd type="none" w="med" len="med"/>
                      <a:tailEnd type="none" w="med" len="med"/>
                    </a:lnR>
                    <a:lnT w="10316" cap="flat" cmpd="sng" algn="ctr">
                      <a:solidFill>
                        <a:srgbClr val="FFFFFF"/>
                      </a:solidFill>
                      <a:prstDash val="solid"/>
                      <a:round/>
                      <a:headEnd type="none" w="med" len="med"/>
                      <a:tailEnd type="none" w="med" len="med"/>
                    </a:lnT>
                    <a:lnB w="10316" cap="flat" cmpd="sng" algn="ctr">
                      <a:solidFill>
                        <a:srgbClr val="FFFFFF"/>
                      </a:solidFill>
                      <a:prstDash val="solid"/>
                      <a:round/>
                      <a:headEnd type="none" w="med" len="med"/>
                      <a:tailEnd type="none" w="med" len="med"/>
                    </a:lnB>
                    <a:solidFill>
                      <a:srgbClr val="EEF1E7"/>
                    </a:solidFill>
                  </a:tcPr>
                </a:tc>
                <a:tc>
                  <a:txBody>
                    <a:bodyPr/>
                    <a:lstStyle/>
                    <a:p>
                      <a:pPr algn="ctr" rtl="0" fontAlgn="base"/>
                      <a:r>
                        <a:rPr lang="en-US" sz="1600" b="0" i="0" dirty="0">
                          <a:solidFill>
                            <a:srgbClr val="000000"/>
                          </a:solidFill>
                          <a:effectLst/>
                          <a:latin typeface="Open sans"/>
                          <a:hlinkClick r:id="rId25" action="ppaction://hlinksldjump"/>
                        </a:rPr>
                        <a:t>800</a:t>
                      </a:r>
                      <a:r>
                        <a:rPr lang="en-US" sz="1600" b="0" i="0" dirty="0">
                          <a:solidFill>
                            <a:srgbClr val="000000"/>
                          </a:solidFill>
                          <a:effectLst/>
                          <a:latin typeface="Open sans"/>
                        </a:rPr>
                        <a:t>​</a:t>
                      </a:r>
                      <a:endParaRPr lang="en-US" sz="1600" b="0" i="0" dirty="0">
                        <a:solidFill>
                          <a:srgbClr val="000000"/>
                        </a:solidFill>
                        <a:effectLst/>
                      </a:endParaRPr>
                    </a:p>
                  </a:txBody>
                  <a:tcPr marL="83322" marR="83322" marT="41661" marB="41661">
                    <a:lnL w="10316" cap="flat" cmpd="sng" algn="ctr">
                      <a:solidFill>
                        <a:srgbClr val="FFFFFF"/>
                      </a:solidFill>
                      <a:prstDash val="solid"/>
                      <a:round/>
                      <a:headEnd type="none" w="med" len="med"/>
                      <a:tailEnd type="none" w="med" len="med"/>
                    </a:lnL>
                    <a:lnR w="10316" cap="flat" cmpd="sng" algn="ctr">
                      <a:solidFill>
                        <a:srgbClr val="FFFFFF"/>
                      </a:solidFill>
                      <a:prstDash val="solid"/>
                      <a:round/>
                      <a:headEnd type="none" w="med" len="med"/>
                      <a:tailEnd type="none" w="med" len="med"/>
                    </a:lnR>
                    <a:lnT w="10316" cap="flat" cmpd="sng" algn="ctr">
                      <a:solidFill>
                        <a:srgbClr val="FFFFFF"/>
                      </a:solidFill>
                      <a:prstDash val="solid"/>
                      <a:round/>
                      <a:headEnd type="none" w="med" len="med"/>
                      <a:tailEnd type="none" w="med" len="med"/>
                    </a:lnT>
                    <a:lnB w="10316" cap="flat" cmpd="sng" algn="ctr">
                      <a:solidFill>
                        <a:srgbClr val="FFFFFF"/>
                      </a:solidFill>
                      <a:prstDash val="solid"/>
                      <a:round/>
                      <a:headEnd type="none" w="med" len="med"/>
                      <a:tailEnd type="none" w="med" len="med"/>
                    </a:lnB>
                    <a:solidFill>
                      <a:srgbClr val="EEF1E7"/>
                    </a:solidFill>
                  </a:tcPr>
                </a:tc>
                <a:extLst>
                  <a:ext uri="{0D108BD9-81ED-4DB2-BD59-A6C34878D82A}">
                    <a16:rowId xmlns:a16="http://schemas.microsoft.com/office/drawing/2014/main" val="1140968416"/>
                  </a:ext>
                </a:extLst>
              </a:tr>
              <a:tr h="814851">
                <a:tc>
                  <a:txBody>
                    <a:bodyPr/>
                    <a:lstStyle/>
                    <a:p>
                      <a:pPr algn="ctr" rtl="0" fontAlgn="base"/>
                      <a:r>
                        <a:rPr lang="en-US" sz="1600" b="0" i="0" dirty="0">
                          <a:solidFill>
                            <a:srgbClr val="000000"/>
                          </a:solidFill>
                          <a:effectLst/>
                          <a:latin typeface="Open sans"/>
                          <a:hlinkClick r:id="rId26" action="ppaction://hlinksldjump"/>
                        </a:rPr>
                        <a:t>1000</a:t>
                      </a:r>
                      <a:r>
                        <a:rPr lang="en-US" sz="1600" b="0" i="0" dirty="0">
                          <a:solidFill>
                            <a:srgbClr val="000000"/>
                          </a:solidFill>
                          <a:effectLst/>
                          <a:latin typeface="Open sans"/>
                        </a:rPr>
                        <a:t>​</a:t>
                      </a:r>
                      <a:endParaRPr lang="en-US" sz="1600" b="0" i="0" dirty="0">
                        <a:solidFill>
                          <a:srgbClr val="000000"/>
                        </a:solidFill>
                        <a:effectLst/>
                      </a:endParaRPr>
                    </a:p>
                  </a:txBody>
                  <a:tcPr marL="83322" marR="83322" marT="41661" marB="41661">
                    <a:lnL w="10316" cap="flat" cmpd="sng" algn="ctr">
                      <a:solidFill>
                        <a:srgbClr val="FFFFFF"/>
                      </a:solidFill>
                      <a:prstDash val="solid"/>
                      <a:round/>
                      <a:headEnd type="none" w="med" len="med"/>
                      <a:tailEnd type="none" w="med" len="med"/>
                    </a:lnL>
                    <a:lnR w="10316" cap="flat" cmpd="sng" algn="ctr">
                      <a:solidFill>
                        <a:srgbClr val="FFFFFF"/>
                      </a:solidFill>
                      <a:prstDash val="solid"/>
                      <a:round/>
                      <a:headEnd type="none" w="med" len="med"/>
                      <a:tailEnd type="none" w="med" len="med"/>
                    </a:lnR>
                    <a:lnT w="10316" cap="flat" cmpd="sng" algn="ctr">
                      <a:solidFill>
                        <a:srgbClr val="FFFFFF"/>
                      </a:solidFill>
                      <a:prstDash val="solid"/>
                      <a:round/>
                      <a:headEnd type="none" w="med" len="med"/>
                      <a:tailEnd type="none" w="med" len="med"/>
                    </a:lnT>
                    <a:lnB w="10316" cap="flat" cmpd="sng" algn="ctr">
                      <a:solidFill>
                        <a:srgbClr val="FFFFFF"/>
                      </a:solidFill>
                      <a:prstDash val="solid"/>
                      <a:round/>
                      <a:headEnd type="none" w="med" len="med"/>
                      <a:tailEnd type="none" w="med" len="med"/>
                    </a:lnB>
                    <a:solidFill>
                      <a:srgbClr val="DCE2CC"/>
                    </a:solidFill>
                  </a:tcPr>
                </a:tc>
                <a:tc>
                  <a:txBody>
                    <a:bodyPr/>
                    <a:lstStyle/>
                    <a:p>
                      <a:pPr algn="ctr" rtl="0" fontAlgn="base"/>
                      <a:r>
                        <a:rPr lang="en-US" sz="1600" b="0" i="0" dirty="0">
                          <a:solidFill>
                            <a:srgbClr val="000000"/>
                          </a:solidFill>
                          <a:effectLst/>
                          <a:latin typeface="Open sans"/>
                          <a:hlinkClick r:id="rId27" action="ppaction://hlinksldjump"/>
                        </a:rPr>
                        <a:t>1000</a:t>
                      </a:r>
                      <a:r>
                        <a:rPr lang="en-US" sz="1600" b="0" i="0" dirty="0">
                          <a:solidFill>
                            <a:srgbClr val="000000"/>
                          </a:solidFill>
                          <a:effectLst/>
                          <a:latin typeface="Open sans"/>
                        </a:rPr>
                        <a:t>​</a:t>
                      </a:r>
                      <a:endParaRPr lang="en-US" sz="1600" b="0" i="0" dirty="0">
                        <a:solidFill>
                          <a:srgbClr val="000000"/>
                        </a:solidFill>
                        <a:effectLst/>
                      </a:endParaRPr>
                    </a:p>
                  </a:txBody>
                  <a:tcPr marL="83322" marR="83322" marT="41661" marB="41661">
                    <a:lnL w="10316" cap="flat" cmpd="sng" algn="ctr">
                      <a:solidFill>
                        <a:srgbClr val="FFFFFF"/>
                      </a:solidFill>
                      <a:prstDash val="solid"/>
                      <a:round/>
                      <a:headEnd type="none" w="med" len="med"/>
                      <a:tailEnd type="none" w="med" len="med"/>
                    </a:lnL>
                    <a:lnR w="10316" cap="flat" cmpd="sng" algn="ctr">
                      <a:solidFill>
                        <a:srgbClr val="FFFFFF"/>
                      </a:solidFill>
                      <a:prstDash val="solid"/>
                      <a:round/>
                      <a:headEnd type="none" w="med" len="med"/>
                      <a:tailEnd type="none" w="med" len="med"/>
                    </a:lnR>
                    <a:lnT w="10316" cap="flat" cmpd="sng" algn="ctr">
                      <a:solidFill>
                        <a:srgbClr val="FFFFFF"/>
                      </a:solidFill>
                      <a:prstDash val="solid"/>
                      <a:round/>
                      <a:headEnd type="none" w="med" len="med"/>
                      <a:tailEnd type="none" w="med" len="med"/>
                    </a:lnT>
                    <a:lnB w="10316" cap="flat" cmpd="sng" algn="ctr">
                      <a:solidFill>
                        <a:srgbClr val="FFFFFF"/>
                      </a:solidFill>
                      <a:prstDash val="solid"/>
                      <a:round/>
                      <a:headEnd type="none" w="med" len="med"/>
                      <a:tailEnd type="none" w="med" len="med"/>
                    </a:lnB>
                    <a:solidFill>
                      <a:srgbClr val="DCE2CC"/>
                    </a:solidFill>
                  </a:tcPr>
                </a:tc>
                <a:tc>
                  <a:txBody>
                    <a:bodyPr/>
                    <a:lstStyle/>
                    <a:p>
                      <a:pPr algn="ctr" rtl="0" fontAlgn="base"/>
                      <a:r>
                        <a:rPr lang="en-US" sz="1600" b="0" i="0" dirty="0">
                          <a:solidFill>
                            <a:srgbClr val="000000"/>
                          </a:solidFill>
                          <a:effectLst/>
                          <a:latin typeface="Open sans"/>
                          <a:hlinkClick r:id="rId28" action="ppaction://hlinksldjump"/>
                        </a:rPr>
                        <a:t>1000</a:t>
                      </a:r>
                      <a:r>
                        <a:rPr lang="en-US" sz="1600" b="0" i="0" dirty="0">
                          <a:solidFill>
                            <a:srgbClr val="000000"/>
                          </a:solidFill>
                          <a:effectLst/>
                          <a:latin typeface="Open sans"/>
                        </a:rPr>
                        <a:t>​</a:t>
                      </a:r>
                      <a:endParaRPr lang="en-US" sz="1600" b="0" i="0" dirty="0">
                        <a:solidFill>
                          <a:srgbClr val="000000"/>
                        </a:solidFill>
                        <a:effectLst/>
                      </a:endParaRPr>
                    </a:p>
                  </a:txBody>
                  <a:tcPr marL="83322" marR="83322" marT="41661" marB="41661">
                    <a:lnL w="10316" cap="flat" cmpd="sng" algn="ctr">
                      <a:solidFill>
                        <a:srgbClr val="FFFFFF"/>
                      </a:solidFill>
                      <a:prstDash val="solid"/>
                      <a:round/>
                      <a:headEnd type="none" w="med" len="med"/>
                      <a:tailEnd type="none" w="med" len="med"/>
                    </a:lnL>
                    <a:lnR w="10316" cap="flat" cmpd="sng" algn="ctr">
                      <a:solidFill>
                        <a:srgbClr val="FFFFFF"/>
                      </a:solidFill>
                      <a:prstDash val="solid"/>
                      <a:round/>
                      <a:headEnd type="none" w="med" len="med"/>
                      <a:tailEnd type="none" w="med" len="med"/>
                    </a:lnR>
                    <a:lnT w="10316" cap="flat" cmpd="sng" algn="ctr">
                      <a:solidFill>
                        <a:srgbClr val="FFFFFF"/>
                      </a:solidFill>
                      <a:prstDash val="solid"/>
                      <a:round/>
                      <a:headEnd type="none" w="med" len="med"/>
                      <a:tailEnd type="none" w="med" len="med"/>
                    </a:lnT>
                    <a:lnB w="10316" cap="flat" cmpd="sng" algn="ctr">
                      <a:solidFill>
                        <a:srgbClr val="FFFFFF"/>
                      </a:solidFill>
                      <a:prstDash val="solid"/>
                      <a:round/>
                      <a:headEnd type="none" w="med" len="med"/>
                      <a:tailEnd type="none" w="med" len="med"/>
                    </a:lnB>
                    <a:solidFill>
                      <a:srgbClr val="DCE2CC"/>
                    </a:solidFill>
                  </a:tcPr>
                </a:tc>
                <a:tc>
                  <a:txBody>
                    <a:bodyPr/>
                    <a:lstStyle/>
                    <a:p>
                      <a:pPr algn="ctr" rtl="0" fontAlgn="base"/>
                      <a:r>
                        <a:rPr lang="en-US" sz="1600" b="0" i="0" dirty="0">
                          <a:solidFill>
                            <a:srgbClr val="000000"/>
                          </a:solidFill>
                          <a:effectLst/>
                          <a:latin typeface="Open sans"/>
                          <a:hlinkClick r:id="rId29" action="ppaction://hlinksldjump"/>
                        </a:rPr>
                        <a:t>1000​</a:t>
                      </a:r>
                      <a:endParaRPr lang="en-US" sz="1600" b="0" i="0" dirty="0">
                        <a:solidFill>
                          <a:srgbClr val="000000"/>
                        </a:solidFill>
                        <a:effectLst/>
                      </a:endParaRPr>
                    </a:p>
                  </a:txBody>
                  <a:tcPr marL="83322" marR="83322" marT="41661" marB="41661">
                    <a:lnL w="10316" cap="flat" cmpd="sng" algn="ctr">
                      <a:solidFill>
                        <a:srgbClr val="FFFFFF"/>
                      </a:solidFill>
                      <a:prstDash val="solid"/>
                      <a:round/>
                      <a:headEnd type="none" w="med" len="med"/>
                      <a:tailEnd type="none" w="med" len="med"/>
                    </a:lnL>
                    <a:lnR w="10316" cap="flat" cmpd="sng" algn="ctr">
                      <a:solidFill>
                        <a:srgbClr val="FFFFFF"/>
                      </a:solidFill>
                      <a:prstDash val="solid"/>
                      <a:round/>
                      <a:headEnd type="none" w="med" len="med"/>
                      <a:tailEnd type="none" w="med" len="med"/>
                    </a:lnR>
                    <a:lnT w="10316" cap="flat" cmpd="sng" algn="ctr">
                      <a:solidFill>
                        <a:srgbClr val="FFFFFF"/>
                      </a:solidFill>
                      <a:prstDash val="solid"/>
                      <a:round/>
                      <a:headEnd type="none" w="med" len="med"/>
                      <a:tailEnd type="none" w="med" len="med"/>
                    </a:lnT>
                    <a:lnB w="10316" cap="flat" cmpd="sng" algn="ctr">
                      <a:solidFill>
                        <a:srgbClr val="FFFFFF"/>
                      </a:solidFill>
                      <a:prstDash val="solid"/>
                      <a:round/>
                      <a:headEnd type="none" w="med" len="med"/>
                      <a:tailEnd type="none" w="med" len="med"/>
                    </a:lnB>
                    <a:solidFill>
                      <a:srgbClr val="DCE2CC"/>
                    </a:solidFill>
                  </a:tcPr>
                </a:tc>
                <a:tc>
                  <a:txBody>
                    <a:bodyPr/>
                    <a:lstStyle/>
                    <a:p>
                      <a:pPr algn="ctr" rtl="0" fontAlgn="base"/>
                      <a:r>
                        <a:rPr lang="en-US" sz="1600" b="0" i="0" dirty="0">
                          <a:solidFill>
                            <a:srgbClr val="000000"/>
                          </a:solidFill>
                          <a:effectLst/>
                          <a:latin typeface="Open sans"/>
                          <a:hlinkClick r:id="rId30" action="ppaction://hlinksldjump"/>
                        </a:rPr>
                        <a:t>1000</a:t>
                      </a:r>
                      <a:r>
                        <a:rPr lang="en-US" sz="1600" b="0" i="0" dirty="0">
                          <a:solidFill>
                            <a:srgbClr val="000000"/>
                          </a:solidFill>
                          <a:effectLst/>
                          <a:latin typeface="Open sans"/>
                        </a:rPr>
                        <a:t>​</a:t>
                      </a:r>
                      <a:endParaRPr lang="en-US" sz="1600" b="0" i="0" dirty="0">
                        <a:solidFill>
                          <a:srgbClr val="000000"/>
                        </a:solidFill>
                        <a:effectLst/>
                      </a:endParaRPr>
                    </a:p>
                  </a:txBody>
                  <a:tcPr marL="83322" marR="83322" marT="41661" marB="41661">
                    <a:lnL w="10316" cap="flat" cmpd="sng" algn="ctr">
                      <a:solidFill>
                        <a:srgbClr val="FFFFFF"/>
                      </a:solidFill>
                      <a:prstDash val="solid"/>
                      <a:round/>
                      <a:headEnd type="none" w="med" len="med"/>
                      <a:tailEnd type="none" w="med" len="med"/>
                    </a:lnL>
                    <a:lnR w="10316" cap="flat" cmpd="sng" algn="ctr">
                      <a:solidFill>
                        <a:srgbClr val="FFFFFF"/>
                      </a:solidFill>
                      <a:prstDash val="solid"/>
                      <a:round/>
                      <a:headEnd type="none" w="med" len="med"/>
                      <a:tailEnd type="none" w="med" len="med"/>
                    </a:lnR>
                    <a:lnT w="10316" cap="flat" cmpd="sng" algn="ctr">
                      <a:solidFill>
                        <a:srgbClr val="FFFFFF"/>
                      </a:solidFill>
                      <a:prstDash val="solid"/>
                      <a:round/>
                      <a:headEnd type="none" w="med" len="med"/>
                      <a:tailEnd type="none" w="med" len="med"/>
                    </a:lnT>
                    <a:lnB w="10316" cap="flat" cmpd="sng" algn="ctr">
                      <a:solidFill>
                        <a:srgbClr val="FFFFFF"/>
                      </a:solidFill>
                      <a:prstDash val="solid"/>
                      <a:round/>
                      <a:headEnd type="none" w="med" len="med"/>
                      <a:tailEnd type="none" w="med" len="med"/>
                    </a:lnB>
                    <a:solidFill>
                      <a:srgbClr val="DCE2CC"/>
                    </a:solidFill>
                  </a:tcPr>
                </a:tc>
                <a:tc>
                  <a:txBody>
                    <a:bodyPr/>
                    <a:lstStyle/>
                    <a:p>
                      <a:pPr algn="ctr" rtl="0" fontAlgn="base"/>
                      <a:r>
                        <a:rPr lang="en-US" sz="1600" b="0" i="0" dirty="0">
                          <a:solidFill>
                            <a:srgbClr val="000000"/>
                          </a:solidFill>
                          <a:effectLst/>
                          <a:latin typeface="Open sans"/>
                          <a:hlinkClick r:id="rId31" action="ppaction://hlinksldjump"/>
                        </a:rPr>
                        <a:t>1000</a:t>
                      </a:r>
                      <a:r>
                        <a:rPr lang="en-US" sz="1600" b="0" i="0" dirty="0">
                          <a:solidFill>
                            <a:srgbClr val="000000"/>
                          </a:solidFill>
                          <a:effectLst/>
                          <a:latin typeface="Open sans"/>
                        </a:rPr>
                        <a:t>​</a:t>
                      </a:r>
                      <a:endParaRPr lang="en-US" sz="1600" b="0" i="0" dirty="0">
                        <a:solidFill>
                          <a:srgbClr val="000000"/>
                        </a:solidFill>
                        <a:effectLst/>
                      </a:endParaRPr>
                    </a:p>
                  </a:txBody>
                  <a:tcPr marL="83322" marR="83322" marT="41661" marB="41661">
                    <a:lnL w="10316" cap="flat" cmpd="sng" algn="ctr">
                      <a:solidFill>
                        <a:srgbClr val="FFFFFF"/>
                      </a:solidFill>
                      <a:prstDash val="solid"/>
                      <a:round/>
                      <a:headEnd type="none" w="med" len="med"/>
                      <a:tailEnd type="none" w="med" len="med"/>
                    </a:lnL>
                    <a:lnR w="10316" cap="flat" cmpd="sng" algn="ctr">
                      <a:solidFill>
                        <a:srgbClr val="FFFFFF"/>
                      </a:solidFill>
                      <a:prstDash val="solid"/>
                      <a:round/>
                      <a:headEnd type="none" w="med" len="med"/>
                      <a:tailEnd type="none" w="med" len="med"/>
                    </a:lnR>
                    <a:lnT w="10316" cap="flat" cmpd="sng" algn="ctr">
                      <a:solidFill>
                        <a:srgbClr val="FFFFFF"/>
                      </a:solidFill>
                      <a:prstDash val="solid"/>
                      <a:round/>
                      <a:headEnd type="none" w="med" len="med"/>
                      <a:tailEnd type="none" w="med" len="med"/>
                    </a:lnT>
                    <a:lnB w="10316" cap="flat" cmpd="sng" algn="ctr">
                      <a:solidFill>
                        <a:srgbClr val="FFFFFF"/>
                      </a:solidFill>
                      <a:prstDash val="solid"/>
                      <a:round/>
                      <a:headEnd type="none" w="med" len="med"/>
                      <a:tailEnd type="none" w="med" len="med"/>
                    </a:lnB>
                    <a:solidFill>
                      <a:srgbClr val="DCE2CC"/>
                    </a:solidFill>
                  </a:tcPr>
                </a:tc>
                <a:extLst>
                  <a:ext uri="{0D108BD9-81ED-4DB2-BD59-A6C34878D82A}">
                    <a16:rowId xmlns:a16="http://schemas.microsoft.com/office/drawing/2014/main" val="3694350295"/>
                  </a:ext>
                </a:extLst>
              </a:tr>
            </a:tbl>
          </a:graphicData>
        </a:graphic>
      </p:graphicFrame>
      <p:pic>
        <p:nvPicPr>
          <p:cNvPr id="5124" name="Picture 4">
            <a:extLst>
              <a:ext uri="{FF2B5EF4-FFF2-40B4-BE49-F238E27FC236}">
                <a16:creationId xmlns:a16="http://schemas.microsoft.com/office/drawing/2014/main" id="{E217D404-B041-43E0-80D6-91984EE17636}"/>
              </a:ext>
            </a:extLst>
          </p:cNvPr>
          <p:cNvPicPr>
            <a:picLocks noChangeAspect="1" noChangeArrowheads="1"/>
          </p:cNvPicPr>
          <p:nvPr/>
        </p:nvPicPr>
        <p:blipFill>
          <a:blip r:embed="rId32">
            <a:extLst>
              <a:ext uri="{28A0092B-C50C-407E-A947-70E740481C1C}">
                <a14:useLocalDpi xmlns:a14="http://schemas.microsoft.com/office/drawing/2010/main"/>
              </a:ext>
            </a:extLst>
          </a:blip>
          <a:srcRect/>
          <a:stretch>
            <a:fillRect/>
          </a:stretch>
        </p:blipFill>
        <p:spPr bwMode="auto">
          <a:xfrm>
            <a:off x="0" y="6141302"/>
            <a:ext cx="990600" cy="704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000041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414209-3945-48CF-947A-BD3DC8C057A0}"/>
              </a:ext>
            </a:extLst>
          </p:cNvPr>
          <p:cNvSpPr>
            <a:spLocks noGrp="1"/>
          </p:cNvSpPr>
          <p:nvPr>
            <p:ph type="title"/>
          </p:nvPr>
        </p:nvSpPr>
        <p:spPr/>
        <p:txBody>
          <a:bodyPr>
            <a:normAutofit/>
          </a:bodyPr>
          <a:lstStyle/>
          <a:p>
            <a:r>
              <a:rPr lang="en-US" dirty="0"/>
              <a:t>Scientists put animals into groups by how closely related they are to one another.</a:t>
            </a:r>
          </a:p>
        </p:txBody>
      </p:sp>
      <p:sp>
        <p:nvSpPr>
          <p:cNvPr id="3" name="Content Placeholder 2">
            <a:extLst>
              <a:ext uri="{FF2B5EF4-FFF2-40B4-BE49-F238E27FC236}">
                <a16:creationId xmlns:a16="http://schemas.microsoft.com/office/drawing/2014/main" id="{351A5F20-281D-4CA9-AE7F-B48F9DAEC6CC}"/>
              </a:ext>
            </a:extLst>
          </p:cNvPr>
          <p:cNvSpPr>
            <a:spLocks noGrp="1"/>
          </p:cNvSpPr>
          <p:nvPr>
            <p:ph idx="1"/>
          </p:nvPr>
        </p:nvSpPr>
        <p:spPr/>
        <p:txBody>
          <a:bodyPr/>
          <a:lstStyle/>
          <a:p>
            <a:r>
              <a:rPr lang="en-US" dirty="0"/>
              <a:t>For example, dogs and wolves are in the </a:t>
            </a:r>
            <a:r>
              <a:rPr lang="en-US" i="1" dirty="0"/>
              <a:t>Canidae </a:t>
            </a:r>
            <a:r>
              <a:rPr lang="en-US" dirty="0"/>
              <a:t>or canine family. </a:t>
            </a:r>
          </a:p>
          <a:p>
            <a:endParaRPr lang="en-US" dirty="0"/>
          </a:p>
          <a:p>
            <a:r>
              <a:rPr lang="en-US" dirty="0"/>
              <a:t> River otters and _____ are in the </a:t>
            </a:r>
            <a:r>
              <a:rPr lang="en-US" i="1" dirty="0"/>
              <a:t>Mustelidae </a:t>
            </a:r>
            <a:r>
              <a:rPr lang="en-US" dirty="0"/>
              <a:t>or </a:t>
            </a:r>
            <a:r>
              <a:rPr lang="en-US" dirty="0">
                <a:hlinkClick r:id="rId2" action="ppaction://hlinksldjump"/>
              </a:rPr>
              <a:t>weasel</a:t>
            </a:r>
            <a:r>
              <a:rPr lang="en-US" i="1" dirty="0">
                <a:hlinkClick r:id="rId2" action="ppaction://hlinksldjump"/>
              </a:rPr>
              <a:t> </a:t>
            </a:r>
            <a:r>
              <a:rPr lang="en-US" dirty="0">
                <a:hlinkClick r:id="rId2" action="ppaction://hlinksldjump"/>
              </a:rPr>
              <a:t>family</a:t>
            </a:r>
            <a:r>
              <a:rPr lang="en-US" dirty="0"/>
              <a:t>.</a:t>
            </a:r>
          </a:p>
          <a:p>
            <a:pPr marL="914400" lvl="1" indent="-457200">
              <a:buFont typeface="+mj-lt"/>
              <a:buAutoNum type="alphaUcPeriod"/>
            </a:pPr>
            <a:r>
              <a:rPr lang="en-US" dirty="0"/>
              <a:t>Wolverines</a:t>
            </a:r>
          </a:p>
          <a:p>
            <a:pPr marL="914400" lvl="1" indent="-457200">
              <a:buFont typeface="+mj-lt"/>
              <a:buAutoNum type="alphaUcPeriod"/>
            </a:pPr>
            <a:r>
              <a:rPr lang="en-US" dirty="0"/>
              <a:t>Bald Eagles</a:t>
            </a:r>
          </a:p>
          <a:p>
            <a:pPr marL="914400" lvl="1" indent="-457200">
              <a:buFont typeface="+mj-lt"/>
              <a:buAutoNum type="alphaUcPeriod"/>
            </a:pPr>
            <a:r>
              <a:rPr lang="en-US" dirty="0"/>
              <a:t>Bottlenose Dolphins</a:t>
            </a:r>
          </a:p>
          <a:p>
            <a:pPr marL="914400" lvl="1" indent="-457200">
              <a:buFont typeface="+mj-lt"/>
              <a:buAutoNum type="alphaUcPeriod"/>
            </a:pPr>
            <a:r>
              <a:rPr lang="en-US" dirty="0"/>
              <a:t>Polar Bears</a:t>
            </a:r>
          </a:p>
        </p:txBody>
      </p:sp>
      <p:pic>
        <p:nvPicPr>
          <p:cNvPr id="5" name="Picture 4">
            <a:extLst>
              <a:ext uri="{FF2B5EF4-FFF2-40B4-BE49-F238E27FC236}">
                <a16:creationId xmlns:a16="http://schemas.microsoft.com/office/drawing/2014/main" id="{B1380785-1A96-4575-9FE5-B140FB9BACB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6141302"/>
            <a:ext cx="990600" cy="70485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close up&#10;&#10;Description automatically generated">
            <a:extLst>
              <a:ext uri="{FF2B5EF4-FFF2-40B4-BE49-F238E27FC236}">
                <a16:creationId xmlns:a16="http://schemas.microsoft.com/office/drawing/2014/main" id="{27BD3CD9-AF5E-4E12-AC32-1A5CE4D16A9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358702" y="3524566"/>
            <a:ext cx="4181002" cy="2787334"/>
          </a:xfrm>
          <a:prstGeom prst="rect">
            <a:avLst/>
          </a:prstGeom>
        </p:spPr>
      </p:pic>
    </p:spTree>
    <p:extLst>
      <p:ext uri="{BB962C8B-B14F-4D97-AF65-F5344CB8AC3E}">
        <p14:creationId xmlns:p14="http://schemas.microsoft.com/office/powerpoint/2010/main" val="346527022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528612-D30F-43DA-9A5C-8E22F0C99895}"/>
              </a:ext>
            </a:extLst>
          </p:cNvPr>
          <p:cNvSpPr>
            <a:spLocks noGrp="1"/>
          </p:cNvSpPr>
          <p:nvPr>
            <p:ph type="title"/>
          </p:nvPr>
        </p:nvSpPr>
        <p:spPr/>
        <p:txBody>
          <a:bodyPr>
            <a:normAutofit/>
          </a:bodyPr>
          <a:lstStyle/>
          <a:p>
            <a:r>
              <a:rPr lang="en-US" dirty="0"/>
              <a:t>River otters and _____ are in the </a:t>
            </a:r>
            <a:r>
              <a:rPr lang="en-US" i="1" dirty="0"/>
              <a:t>Mustelidae </a:t>
            </a:r>
            <a:r>
              <a:rPr lang="en-US" dirty="0"/>
              <a:t>or weasel</a:t>
            </a:r>
            <a:r>
              <a:rPr lang="en-US" i="1" dirty="0"/>
              <a:t> </a:t>
            </a:r>
            <a:r>
              <a:rPr lang="en-US" dirty="0"/>
              <a:t>family.</a:t>
            </a:r>
          </a:p>
        </p:txBody>
      </p:sp>
      <p:sp>
        <p:nvSpPr>
          <p:cNvPr id="3" name="Content Placeholder 2">
            <a:extLst>
              <a:ext uri="{FF2B5EF4-FFF2-40B4-BE49-F238E27FC236}">
                <a16:creationId xmlns:a16="http://schemas.microsoft.com/office/drawing/2014/main" id="{2714554C-A087-45B7-B9AA-243940DB449D}"/>
              </a:ext>
            </a:extLst>
          </p:cNvPr>
          <p:cNvSpPr>
            <a:spLocks noGrp="1"/>
          </p:cNvSpPr>
          <p:nvPr>
            <p:ph idx="1"/>
          </p:nvPr>
        </p:nvSpPr>
        <p:spPr/>
        <p:txBody>
          <a:bodyPr/>
          <a:lstStyle/>
          <a:p>
            <a:pPr marL="914400" lvl="1" indent="-457200">
              <a:buFont typeface="+mj-lt"/>
              <a:buAutoNum type="alphaUcPeriod"/>
            </a:pPr>
            <a:r>
              <a:rPr lang="en-US" b="1" u="sng" dirty="0"/>
              <a:t>Wolverines</a:t>
            </a:r>
          </a:p>
          <a:p>
            <a:pPr marL="914400" lvl="1" indent="-457200">
              <a:buFont typeface="+mj-lt"/>
              <a:buAutoNum type="alphaUcPeriod"/>
            </a:pPr>
            <a:r>
              <a:rPr lang="en-US" dirty="0">
                <a:solidFill>
                  <a:schemeClr val="bg2">
                    <a:lumMod val="75000"/>
                  </a:schemeClr>
                </a:solidFill>
              </a:rPr>
              <a:t>Bald Eagles</a:t>
            </a:r>
          </a:p>
          <a:p>
            <a:pPr marL="914400" lvl="1" indent="-457200">
              <a:buFont typeface="+mj-lt"/>
              <a:buAutoNum type="alphaUcPeriod"/>
            </a:pPr>
            <a:r>
              <a:rPr lang="en-US" dirty="0">
                <a:solidFill>
                  <a:schemeClr val="bg2">
                    <a:lumMod val="75000"/>
                  </a:schemeClr>
                </a:solidFill>
              </a:rPr>
              <a:t>Bottlenose Dolphins</a:t>
            </a:r>
          </a:p>
          <a:p>
            <a:pPr marL="914400" lvl="1" indent="-457200">
              <a:buFont typeface="+mj-lt"/>
              <a:buAutoNum type="alphaUcPeriod"/>
            </a:pPr>
            <a:r>
              <a:rPr lang="en-US" dirty="0">
                <a:solidFill>
                  <a:schemeClr val="bg2">
                    <a:lumMod val="75000"/>
                  </a:schemeClr>
                </a:solidFill>
              </a:rPr>
              <a:t>Polar Bears</a:t>
            </a:r>
          </a:p>
          <a:p>
            <a:endParaRPr lang="en-US" dirty="0"/>
          </a:p>
        </p:txBody>
      </p:sp>
      <p:sp>
        <p:nvSpPr>
          <p:cNvPr id="5" name="TextBox 4">
            <a:extLst>
              <a:ext uri="{FF2B5EF4-FFF2-40B4-BE49-F238E27FC236}">
                <a16:creationId xmlns:a16="http://schemas.microsoft.com/office/drawing/2014/main" id="{B4057063-EFC0-4CC4-9C91-D5646E4A46EE}"/>
              </a:ext>
            </a:extLst>
          </p:cNvPr>
          <p:cNvSpPr txBox="1"/>
          <p:nvPr/>
        </p:nvSpPr>
        <p:spPr>
          <a:xfrm>
            <a:off x="9913974" y="6326891"/>
            <a:ext cx="2278026" cy="369332"/>
          </a:xfrm>
          <a:prstGeom prst="rect">
            <a:avLst/>
          </a:prstGeom>
          <a:noFill/>
        </p:spPr>
        <p:txBody>
          <a:bodyPr wrap="square">
            <a:spAutoFit/>
          </a:bodyPr>
          <a:lstStyle/>
          <a:p>
            <a:r>
              <a:rPr lang="en-US" dirty="0">
                <a:hlinkClick r:id="rId2" action="ppaction://hlinksldjump"/>
              </a:rPr>
              <a:t>Back to Game Board</a:t>
            </a:r>
            <a:endParaRPr lang="en-US" dirty="0"/>
          </a:p>
        </p:txBody>
      </p:sp>
      <p:pic>
        <p:nvPicPr>
          <p:cNvPr id="7" name="Picture 4">
            <a:extLst>
              <a:ext uri="{FF2B5EF4-FFF2-40B4-BE49-F238E27FC236}">
                <a16:creationId xmlns:a16="http://schemas.microsoft.com/office/drawing/2014/main" id="{3B6E593C-C957-456C-8487-BAAD12B884B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6141302"/>
            <a:ext cx="990600" cy="70485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A brown bear lying on the ground&#10;&#10;Description automatically generated">
            <a:extLst>
              <a:ext uri="{FF2B5EF4-FFF2-40B4-BE49-F238E27FC236}">
                <a16:creationId xmlns:a16="http://schemas.microsoft.com/office/drawing/2014/main" id="{7A16BA38-4216-487D-B2D4-804F6E97C5E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916909" y="3429000"/>
            <a:ext cx="4385310" cy="2923540"/>
          </a:xfrm>
          <a:prstGeom prst="rect">
            <a:avLst/>
          </a:prstGeom>
        </p:spPr>
      </p:pic>
      <p:pic>
        <p:nvPicPr>
          <p:cNvPr id="13" name="Picture 12" descr="A close up&#10;&#10;Description automatically generated">
            <a:extLst>
              <a:ext uri="{FF2B5EF4-FFF2-40B4-BE49-F238E27FC236}">
                <a16:creationId xmlns:a16="http://schemas.microsoft.com/office/drawing/2014/main" id="{9DF2BA4A-2966-4E23-A3EE-BE2531A0D54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427532" y="1133962"/>
            <a:ext cx="4181002" cy="2787334"/>
          </a:xfrm>
          <a:prstGeom prst="rect">
            <a:avLst/>
          </a:prstGeom>
        </p:spPr>
      </p:pic>
    </p:spTree>
    <p:extLst>
      <p:ext uri="{BB962C8B-B14F-4D97-AF65-F5344CB8AC3E}">
        <p14:creationId xmlns:p14="http://schemas.microsoft.com/office/powerpoint/2010/main" val="300992026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46D238-58E4-4D76-AB79-B4287E61974C}"/>
              </a:ext>
            </a:extLst>
          </p:cNvPr>
          <p:cNvSpPr>
            <a:spLocks noGrp="1"/>
          </p:cNvSpPr>
          <p:nvPr>
            <p:ph type="title"/>
          </p:nvPr>
        </p:nvSpPr>
        <p:spPr/>
        <p:txBody>
          <a:bodyPr/>
          <a:lstStyle/>
          <a:p>
            <a:r>
              <a:rPr lang="en-US" dirty="0"/>
              <a:t>A river otter can hold its breath for ____ </a:t>
            </a:r>
            <a:r>
              <a:rPr lang="en-US" dirty="0">
                <a:hlinkClick r:id="rId2" action="ppaction://hlinksldjump"/>
              </a:rPr>
              <a:t>minutes</a:t>
            </a:r>
            <a:r>
              <a:rPr lang="en-US" dirty="0"/>
              <a:t>.</a:t>
            </a:r>
          </a:p>
        </p:txBody>
      </p:sp>
      <p:sp>
        <p:nvSpPr>
          <p:cNvPr id="3" name="Content Placeholder 2">
            <a:extLst>
              <a:ext uri="{FF2B5EF4-FFF2-40B4-BE49-F238E27FC236}">
                <a16:creationId xmlns:a16="http://schemas.microsoft.com/office/drawing/2014/main" id="{6F52DD40-470D-4854-B9A0-3840A12F143D}"/>
              </a:ext>
            </a:extLst>
          </p:cNvPr>
          <p:cNvSpPr>
            <a:spLocks noGrp="1"/>
          </p:cNvSpPr>
          <p:nvPr>
            <p:ph idx="1"/>
          </p:nvPr>
        </p:nvSpPr>
        <p:spPr/>
        <p:txBody>
          <a:bodyPr/>
          <a:lstStyle/>
          <a:p>
            <a:pPr marL="514350" indent="-514350">
              <a:buFont typeface="+mj-lt"/>
              <a:buAutoNum type="alphaUcPeriod"/>
            </a:pPr>
            <a:r>
              <a:rPr lang="en-US" dirty="0"/>
              <a:t>50</a:t>
            </a:r>
          </a:p>
          <a:p>
            <a:pPr marL="514350" indent="-514350">
              <a:buFont typeface="+mj-lt"/>
              <a:buAutoNum type="alphaUcPeriod"/>
            </a:pPr>
            <a:r>
              <a:rPr lang="en-US" dirty="0"/>
              <a:t>35</a:t>
            </a:r>
          </a:p>
          <a:p>
            <a:pPr marL="514350" indent="-514350">
              <a:buFont typeface="+mj-lt"/>
              <a:buAutoNum type="alphaUcPeriod"/>
            </a:pPr>
            <a:r>
              <a:rPr lang="en-US" dirty="0"/>
              <a:t>8</a:t>
            </a:r>
          </a:p>
          <a:p>
            <a:pPr marL="514350" indent="-514350">
              <a:buFont typeface="+mj-lt"/>
              <a:buAutoNum type="alphaUcPeriod"/>
            </a:pPr>
            <a:r>
              <a:rPr lang="en-US" dirty="0"/>
              <a:t>2</a:t>
            </a:r>
          </a:p>
        </p:txBody>
      </p:sp>
      <p:pic>
        <p:nvPicPr>
          <p:cNvPr id="5" name="Picture 4">
            <a:extLst>
              <a:ext uri="{FF2B5EF4-FFF2-40B4-BE49-F238E27FC236}">
                <a16:creationId xmlns:a16="http://schemas.microsoft.com/office/drawing/2014/main" id="{2BF3E684-A8E2-4F50-BEA3-5B26FFD7665D}"/>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6141302"/>
            <a:ext cx="990600" cy="704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34309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777410-E26E-4A61-B583-AD0678C640C5}"/>
              </a:ext>
            </a:extLst>
          </p:cNvPr>
          <p:cNvSpPr>
            <a:spLocks noGrp="1"/>
          </p:cNvSpPr>
          <p:nvPr>
            <p:ph type="title"/>
          </p:nvPr>
        </p:nvSpPr>
        <p:spPr/>
        <p:txBody>
          <a:bodyPr/>
          <a:lstStyle/>
          <a:p>
            <a:r>
              <a:rPr lang="en-US" dirty="0"/>
              <a:t>A river otter can hold its breath for ____ minutes.</a:t>
            </a:r>
          </a:p>
        </p:txBody>
      </p:sp>
      <p:sp>
        <p:nvSpPr>
          <p:cNvPr id="3" name="Content Placeholder 2">
            <a:extLst>
              <a:ext uri="{FF2B5EF4-FFF2-40B4-BE49-F238E27FC236}">
                <a16:creationId xmlns:a16="http://schemas.microsoft.com/office/drawing/2014/main" id="{EEF8D0F9-D90D-4797-920D-0425F480F317}"/>
              </a:ext>
            </a:extLst>
          </p:cNvPr>
          <p:cNvSpPr>
            <a:spLocks noGrp="1"/>
          </p:cNvSpPr>
          <p:nvPr>
            <p:ph idx="1"/>
          </p:nvPr>
        </p:nvSpPr>
        <p:spPr/>
        <p:txBody>
          <a:bodyPr/>
          <a:lstStyle/>
          <a:p>
            <a:pPr marL="514350" indent="-514350">
              <a:buFont typeface="+mj-lt"/>
              <a:buAutoNum type="alphaUcPeriod"/>
            </a:pPr>
            <a:r>
              <a:rPr lang="en-US" dirty="0">
                <a:solidFill>
                  <a:schemeClr val="bg2">
                    <a:lumMod val="75000"/>
                  </a:schemeClr>
                </a:solidFill>
              </a:rPr>
              <a:t>50</a:t>
            </a:r>
          </a:p>
          <a:p>
            <a:pPr marL="514350" indent="-514350">
              <a:buFont typeface="+mj-lt"/>
              <a:buAutoNum type="alphaUcPeriod"/>
            </a:pPr>
            <a:r>
              <a:rPr lang="en-US" dirty="0">
                <a:solidFill>
                  <a:schemeClr val="bg2">
                    <a:lumMod val="75000"/>
                  </a:schemeClr>
                </a:solidFill>
              </a:rPr>
              <a:t>35</a:t>
            </a:r>
          </a:p>
          <a:p>
            <a:pPr marL="514350" indent="-514350">
              <a:buFont typeface="+mj-lt"/>
              <a:buAutoNum type="alphaUcPeriod"/>
            </a:pPr>
            <a:r>
              <a:rPr lang="en-US" b="1" u="sng" dirty="0"/>
              <a:t>8</a:t>
            </a:r>
          </a:p>
          <a:p>
            <a:pPr marL="514350" indent="-514350">
              <a:buFont typeface="+mj-lt"/>
              <a:buAutoNum type="alphaUcPeriod"/>
            </a:pPr>
            <a:r>
              <a:rPr lang="en-US" dirty="0">
                <a:solidFill>
                  <a:schemeClr val="bg2">
                    <a:lumMod val="75000"/>
                  </a:schemeClr>
                </a:solidFill>
              </a:rPr>
              <a:t>2</a:t>
            </a:r>
          </a:p>
          <a:p>
            <a:endParaRPr lang="en-US" dirty="0"/>
          </a:p>
        </p:txBody>
      </p:sp>
      <p:sp>
        <p:nvSpPr>
          <p:cNvPr id="5" name="TextBox 4">
            <a:extLst>
              <a:ext uri="{FF2B5EF4-FFF2-40B4-BE49-F238E27FC236}">
                <a16:creationId xmlns:a16="http://schemas.microsoft.com/office/drawing/2014/main" id="{E47DB85E-83B5-43FA-AE7A-EEAA7B6A9070}"/>
              </a:ext>
            </a:extLst>
          </p:cNvPr>
          <p:cNvSpPr txBox="1"/>
          <p:nvPr/>
        </p:nvSpPr>
        <p:spPr>
          <a:xfrm>
            <a:off x="9913974" y="6326891"/>
            <a:ext cx="2278026" cy="369332"/>
          </a:xfrm>
          <a:prstGeom prst="rect">
            <a:avLst/>
          </a:prstGeom>
          <a:noFill/>
        </p:spPr>
        <p:txBody>
          <a:bodyPr wrap="square">
            <a:spAutoFit/>
          </a:bodyPr>
          <a:lstStyle/>
          <a:p>
            <a:r>
              <a:rPr lang="en-US" dirty="0">
                <a:hlinkClick r:id="rId2" action="ppaction://hlinksldjump"/>
              </a:rPr>
              <a:t>Back to Game Board</a:t>
            </a:r>
            <a:endParaRPr lang="en-US" dirty="0"/>
          </a:p>
        </p:txBody>
      </p:sp>
      <p:pic>
        <p:nvPicPr>
          <p:cNvPr id="7" name="Picture 4">
            <a:extLst>
              <a:ext uri="{FF2B5EF4-FFF2-40B4-BE49-F238E27FC236}">
                <a16:creationId xmlns:a16="http://schemas.microsoft.com/office/drawing/2014/main" id="{D637401B-E1B7-4E07-8D7A-B499A71D420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6141302"/>
            <a:ext cx="990600" cy="70485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close up&#10;&#10;Description automatically generated">
            <a:extLst>
              <a:ext uri="{FF2B5EF4-FFF2-40B4-BE49-F238E27FC236}">
                <a16:creationId xmlns:a16="http://schemas.microsoft.com/office/drawing/2014/main" id="{C402F42A-55A8-4C9D-B395-15FDCB4D893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101340" y="1546543"/>
            <a:ext cx="6945630" cy="4630420"/>
          </a:xfrm>
          <a:prstGeom prst="rect">
            <a:avLst/>
          </a:prstGeom>
        </p:spPr>
      </p:pic>
    </p:spTree>
    <p:extLst>
      <p:ext uri="{BB962C8B-B14F-4D97-AF65-F5344CB8AC3E}">
        <p14:creationId xmlns:p14="http://schemas.microsoft.com/office/powerpoint/2010/main" val="220440016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95285C-E0D5-4C8A-80AE-40105182444E}"/>
              </a:ext>
            </a:extLst>
          </p:cNvPr>
          <p:cNvSpPr>
            <a:spLocks noGrp="1"/>
          </p:cNvSpPr>
          <p:nvPr>
            <p:ph type="title"/>
          </p:nvPr>
        </p:nvSpPr>
        <p:spPr/>
        <p:txBody>
          <a:bodyPr>
            <a:normAutofit fontScale="90000"/>
          </a:bodyPr>
          <a:lstStyle/>
          <a:p>
            <a:r>
              <a:rPr lang="en-US" dirty="0"/>
              <a:t>The Marine Mammal Protection Act (MMPA) is a law that protects animals that live in the ocean.</a:t>
            </a:r>
          </a:p>
        </p:txBody>
      </p:sp>
      <p:sp>
        <p:nvSpPr>
          <p:cNvPr id="3" name="Content Placeholder 2">
            <a:extLst>
              <a:ext uri="{FF2B5EF4-FFF2-40B4-BE49-F238E27FC236}">
                <a16:creationId xmlns:a16="http://schemas.microsoft.com/office/drawing/2014/main" id="{5DA28158-2496-4460-8B3C-2A5D7223FF6D}"/>
              </a:ext>
            </a:extLst>
          </p:cNvPr>
          <p:cNvSpPr>
            <a:spLocks noGrp="1"/>
          </p:cNvSpPr>
          <p:nvPr>
            <p:ph idx="1"/>
          </p:nvPr>
        </p:nvSpPr>
        <p:spPr/>
        <p:txBody>
          <a:bodyPr/>
          <a:lstStyle/>
          <a:p>
            <a:r>
              <a:rPr lang="en-US" dirty="0"/>
              <a:t>Whales, seals, sea lions and otters are all protected under the MMPA.  </a:t>
            </a:r>
          </a:p>
          <a:p>
            <a:r>
              <a:rPr lang="en-US" b="1" dirty="0"/>
              <a:t>What is the only species of </a:t>
            </a:r>
            <a:r>
              <a:rPr lang="en-US" b="1" u="sng" dirty="0">
                <a:hlinkClick r:id="rId2" action="ppaction://hlinksldjump"/>
              </a:rPr>
              <a:t>bear</a:t>
            </a:r>
            <a:r>
              <a:rPr lang="en-US" b="1" dirty="0">
                <a:hlinkClick r:id="rId2" action="ppaction://hlinksldjump"/>
              </a:rPr>
              <a:t> that the MMPA protects</a:t>
            </a:r>
            <a:r>
              <a:rPr lang="en-US" b="1" dirty="0"/>
              <a:t>?</a:t>
            </a:r>
          </a:p>
          <a:p>
            <a:pPr lvl="1"/>
            <a:r>
              <a:rPr lang="en-US" dirty="0"/>
              <a:t>HINT – This bear finds its food hunting on sea ice and the  Alaska Zoo currently has 1 of them in our exhibits.</a:t>
            </a:r>
          </a:p>
        </p:txBody>
      </p:sp>
      <p:pic>
        <p:nvPicPr>
          <p:cNvPr id="5" name="Picture 4">
            <a:extLst>
              <a:ext uri="{FF2B5EF4-FFF2-40B4-BE49-F238E27FC236}">
                <a16:creationId xmlns:a16="http://schemas.microsoft.com/office/drawing/2014/main" id="{BB1510EB-6B49-4319-B3D7-00AC1AB36A13}"/>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6141302"/>
            <a:ext cx="990600" cy="704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246619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1BE112-21D5-43CC-9763-EF3F2A1B76A1}"/>
              </a:ext>
            </a:extLst>
          </p:cNvPr>
          <p:cNvSpPr>
            <a:spLocks noGrp="1"/>
          </p:cNvSpPr>
          <p:nvPr>
            <p:ph type="title"/>
          </p:nvPr>
        </p:nvSpPr>
        <p:spPr/>
        <p:txBody>
          <a:bodyPr>
            <a:normAutofit/>
          </a:bodyPr>
          <a:lstStyle/>
          <a:p>
            <a:r>
              <a:rPr lang="en-US" dirty="0"/>
              <a:t>What is the only species of </a:t>
            </a:r>
            <a:r>
              <a:rPr lang="en-US" u="sng" dirty="0"/>
              <a:t>bear</a:t>
            </a:r>
            <a:r>
              <a:rPr lang="en-US" dirty="0"/>
              <a:t> that the MMPA protects?</a:t>
            </a:r>
          </a:p>
        </p:txBody>
      </p:sp>
      <p:sp>
        <p:nvSpPr>
          <p:cNvPr id="3" name="Content Placeholder 2">
            <a:extLst>
              <a:ext uri="{FF2B5EF4-FFF2-40B4-BE49-F238E27FC236}">
                <a16:creationId xmlns:a16="http://schemas.microsoft.com/office/drawing/2014/main" id="{39A775D2-CC5C-49AF-A7E0-9AB5B0AD72C6}"/>
              </a:ext>
            </a:extLst>
          </p:cNvPr>
          <p:cNvSpPr>
            <a:spLocks noGrp="1"/>
          </p:cNvSpPr>
          <p:nvPr>
            <p:ph idx="1"/>
          </p:nvPr>
        </p:nvSpPr>
        <p:spPr/>
        <p:txBody>
          <a:bodyPr/>
          <a:lstStyle/>
          <a:p>
            <a:r>
              <a:rPr lang="en-US" b="1" u="sng" dirty="0"/>
              <a:t>Polar Bear</a:t>
            </a:r>
          </a:p>
        </p:txBody>
      </p:sp>
      <p:sp>
        <p:nvSpPr>
          <p:cNvPr id="5" name="TextBox 4">
            <a:extLst>
              <a:ext uri="{FF2B5EF4-FFF2-40B4-BE49-F238E27FC236}">
                <a16:creationId xmlns:a16="http://schemas.microsoft.com/office/drawing/2014/main" id="{5F906640-0C6B-4AA5-8B4F-923FDAC9BA8A}"/>
              </a:ext>
            </a:extLst>
          </p:cNvPr>
          <p:cNvSpPr txBox="1"/>
          <p:nvPr/>
        </p:nvSpPr>
        <p:spPr>
          <a:xfrm>
            <a:off x="9913974" y="6326891"/>
            <a:ext cx="2278026" cy="369332"/>
          </a:xfrm>
          <a:prstGeom prst="rect">
            <a:avLst/>
          </a:prstGeom>
          <a:noFill/>
        </p:spPr>
        <p:txBody>
          <a:bodyPr wrap="square">
            <a:spAutoFit/>
          </a:bodyPr>
          <a:lstStyle/>
          <a:p>
            <a:r>
              <a:rPr lang="en-US" dirty="0">
                <a:hlinkClick r:id="rId2" action="ppaction://hlinksldjump"/>
              </a:rPr>
              <a:t>Back to Game Board</a:t>
            </a:r>
            <a:endParaRPr lang="en-US" dirty="0"/>
          </a:p>
        </p:txBody>
      </p:sp>
      <p:pic>
        <p:nvPicPr>
          <p:cNvPr id="9" name="Picture 4">
            <a:extLst>
              <a:ext uri="{FF2B5EF4-FFF2-40B4-BE49-F238E27FC236}">
                <a16:creationId xmlns:a16="http://schemas.microsoft.com/office/drawing/2014/main" id="{C4E14EE7-9E2C-42C1-8993-110A615A0B8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6141302"/>
            <a:ext cx="990600" cy="70485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polar bear in the snow&#10;&#10;Description automatically generated">
            <a:extLst>
              <a:ext uri="{FF2B5EF4-FFF2-40B4-BE49-F238E27FC236}">
                <a16:creationId xmlns:a16="http://schemas.microsoft.com/office/drawing/2014/main" id="{01687D74-5415-4666-9CA2-61295962816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295650" y="1665991"/>
            <a:ext cx="6991350" cy="4660900"/>
          </a:xfrm>
          <a:prstGeom prst="rect">
            <a:avLst/>
          </a:prstGeom>
        </p:spPr>
      </p:pic>
    </p:spTree>
    <p:extLst>
      <p:ext uri="{BB962C8B-B14F-4D97-AF65-F5344CB8AC3E}">
        <p14:creationId xmlns:p14="http://schemas.microsoft.com/office/powerpoint/2010/main" val="359599343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F79043-040A-463A-99D1-C3908BB73DF0}"/>
              </a:ext>
            </a:extLst>
          </p:cNvPr>
          <p:cNvSpPr>
            <a:spLocks noGrp="1"/>
          </p:cNvSpPr>
          <p:nvPr>
            <p:ph type="title"/>
          </p:nvPr>
        </p:nvSpPr>
        <p:spPr/>
        <p:txBody>
          <a:bodyPr/>
          <a:lstStyle/>
          <a:p>
            <a:r>
              <a:rPr lang="en-US" dirty="0"/>
              <a:t>Mammal Characteristics</a:t>
            </a:r>
          </a:p>
        </p:txBody>
      </p:sp>
      <p:sp>
        <p:nvSpPr>
          <p:cNvPr id="3" name="Content Placeholder 2">
            <a:extLst>
              <a:ext uri="{FF2B5EF4-FFF2-40B4-BE49-F238E27FC236}">
                <a16:creationId xmlns:a16="http://schemas.microsoft.com/office/drawing/2014/main" id="{74035A79-1FAF-4508-9146-96CED189A81E}"/>
              </a:ext>
            </a:extLst>
          </p:cNvPr>
          <p:cNvSpPr>
            <a:spLocks noGrp="1"/>
          </p:cNvSpPr>
          <p:nvPr>
            <p:ph idx="1"/>
          </p:nvPr>
        </p:nvSpPr>
        <p:spPr/>
        <p:txBody>
          <a:bodyPr/>
          <a:lstStyle/>
          <a:p>
            <a:r>
              <a:rPr lang="en-US" dirty="0"/>
              <a:t>Seal species nurse their pups for the shortest amount of time for any mammal.  Harbor seals only nurse their young for 4-6 weeks.  </a:t>
            </a:r>
          </a:p>
          <a:p>
            <a:r>
              <a:rPr lang="en-US" b="1" dirty="0"/>
              <a:t>Besides nursing their young, name one other </a:t>
            </a:r>
            <a:r>
              <a:rPr lang="en-US" b="1" dirty="0">
                <a:hlinkClick r:id="rId2" action="ppaction://hlinksldjump"/>
              </a:rPr>
              <a:t>mammal</a:t>
            </a:r>
            <a:r>
              <a:rPr lang="en-US" b="1" dirty="0"/>
              <a:t> characteristic. </a:t>
            </a:r>
          </a:p>
          <a:p>
            <a:pPr lvl="1"/>
            <a:r>
              <a:rPr lang="en-US" dirty="0"/>
              <a:t>HINT – There are 4 more!</a:t>
            </a:r>
          </a:p>
        </p:txBody>
      </p:sp>
      <p:pic>
        <p:nvPicPr>
          <p:cNvPr id="5" name="Picture 4">
            <a:extLst>
              <a:ext uri="{FF2B5EF4-FFF2-40B4-BE49-F238E27FC236}">
                <a16:creationId xmlns:a16="http://schemas.microsoft.com/office/drawing/2014/main" id="{EF1F5B1E-1610-494F-BE33-D6B0ECEA6C8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6141302"/>
            <a:ext cx="990600" cy="70485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seal lying on the ground next to a body of water&#10;&#10;Description automatically generated">
            <a:extLst>
              <a:ext uri="{FF2B5EF4-FFF2-40B4-BE49-F238E27FC236}">
                <a16:creationId xmlns:a16="http://schemas.microsoft.com/office/drawing/2014/main" id="{D6F55148-8A01-4047-B80D-AA42299A4BA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650230" y="3455035"/>
            <a:ext cx="4556760" cy="3037840"/>
          </a:xfrm>
          <a:prstGeom prst="rect">
            <a:avLst/>
          </a:prstGeom>
        </p:spPr>
      </p:pic>
    </p:spTree>
    <p:extLst>
      <p:ext uri="{BB962C8B-B14F-4D97-AF65-F5344CB8AC3E}">
        <p14:creationId xmlns:p14="http://schemas.microsoft.com/office/powerpoint/2010/main" val="351331688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720140-C684-4400-BBB9-CC1DC476D5FD}"/>
              </a:ext>
            </a:extLst>
          </p:cNvPr>
          <p:cNvSpPr>
            <a:spLocks noGrp="1"/>
          </p:cNvSpPr>
          <p:nvPr>
            <p:ph type="title"/>
          </p:nvPr>
        </p:nvSpPr>
        <p:spPr/>
        <p:txBody>
          <a:bodyPr/>
          <a:lstStyle/>
          <a:p>
            <a:r>
              <a:rPr lang="en-US" dirty="0"/>
              <a:t>Mammal Characteristics</a:t>
            </a:r>
          </a:p>
        </p:txBody>
      </p:sp>
      <p:sp>
        <p:nvSpPr>
          <p:cNvPr id="3" name="Content Placeholder 2">
            <a:extLst>
              <a:ext uri="{FF2B5EF4-FFF2-40B4-BE49-F238E27FC236}">
                <a16:creationId xmlns:a16="http://schemas.microsoft.com/office/drawing/2014/main" id="{304DCDBD-8094-4180-ADED-DF55EAE08F8B}"/>
              </a:ext>
            </a:extLst>
          </p:cNvPr>
          <p:cNvSpPr>
            <a:spLocks noGrp="1"/>
          </p:cNvSpPr>
          <p:nvPr>
            <p:ph idx="1"/>
          </p:nvPr>
        </p:nvSpPr>
        <p:spPr/>
        <p:txBody>
          <a:bodyPr>
            <a:normAutofit/>
          </a:bodyPr>
          <a:lstStyle/>
          <a:p>
            <a:r>
              <a:rPr lang="en-US" sz="2400" dirty="0">
                <a:solidFill>
                  <a:schemeClr val="bg2">
                    <a:lumMod val="75000"/>
                  </a:schemeClr>
                </a:solidFill>
              </a:rPr>
              <a:t>Nurse young</a:t>
            </a:r>
          </a:p>
          <a:p>
            <a:r>
              <a:rPr lang="en-US" sz="2400" b="1" dirty="0"/>
              <a:t>Give birth to live young </a:t>
            </a:r>
            <a:r>
              <a:rPr lang="en-US" sz="2400" b="1" i="1" dirty="0"/>
              <a:t>(except egg-laying mammals like platypus and echidna!)</a:t>
            </a:r>
          </a:p>
          <a:p>
            <a:r>
              <a:rPr lang="en-US" sz="2400" b="1" dirty="0"/>
              <a:t>Have Hair</a:t>
            </a:r>
          </a:p>
          <a:p>
            <a:r>
              <a:rPr lang="en-US" sz="2400" b="1" dirty="0"/>
              <a:t>Are warm blooded</a:t>
            </a:r>
          </a:p>
          <a:p>
            <a:r>
              <a:rPr lang="en-US" sz="2400" b="1" dirty="0"/>
              <a:t>Breath air</a:t>
            </a:r>
          </a:p>
        </p:txBody>
      </p:sp>
      <p:sp>
        <p:nvSpPr>
          <p:cNvPr id="5" name="TextBox 4">
            <a:extLst>
              <a:ext uri="{FF2B5EF4-FFF2-40B4-BE49-F238E27FC236}">
                <a16:creationId xmlns:a16="http://schemas.microsoft.com/office/drawing/2014/main" id="{F3B5DDBD-64B2-4154-BA8E-F1D1BE9F0112}"/>
              </a:ext>
            </a:extLst>
          </p:cNvPr>
          <p:cNvSpPr txBox="1"/>
          <p:nvPr/>
        </p:nvSpPr>
        <p:spPr>
          <a:xfrm>
            <a:off x="9913974" y="6326891"/>
            <a:ext cx="2278026" cy="369332"/>
          </a:xfrm>
          <a:prstGeom prst="rect">
            <a:avLst/>
          </a:prstGeom>
          <a:noFill/>
        </p:spPr>
        <p:txBody>
          <a:bodyPr wrap="square">
            <a:spAutoFit/>
          </a:bodyPr>
          <a:lstStyle/>
          <a:p>
            <a:r>
              <a:rPr lang="en-US" dirty="0">
                <a:hlinkClick r:id="rId2" action="ppaction://hlinksldjump"/>
              </a:rPr>
              <a:t>Back to Game Board</a:t>
            </a:r>
            <a:endParaRPr lang="en-US" dirty="0"/>
          </a:p>
        </p:txBody>
      </p:sp>
      <p:pic>
        <p:nvPicPr>
          <p:cNvPr id="7" name="Picture 4">
            <a:extLst>
              <a:ext uri="{FF2B5EF4-FFF2-40B4-BE49-F238E27FC236}">
                <a16:creationId xmlns:a16="http://schemas.microsoft.com/office/drawing/2014/main" id="{9D5C025E-25D8-4A30-8D5D-E50EB35DF74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6141302"/>
            <a:ext cx="990600" cy="70485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seal swimming in a pool of water&#10;&#10;Description automatically generated">
            <a:extLst>
              <a:ext uri="{FF2B5EF4-FFF2-40B4-BE49-F238E27FC236}">
                <a16:creationId xmlns:a16="http://schemas.microsoft.com/office/drawing/2014/main" id="{9F133984-A131-46EB-80A1-42AFF071BAC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038097" y="2888800"/>
            <a:ext cx="5711693" cy="3807423"/>
          </a:xfrm>
          <a:prstGeom prst="rect">
            <a:avLst/>
          </a:prstGeom>
        </p:spPr>
      </p:pic>
    </p:spTree>
    <p:extLst>
      <p:ext uri="{BB962C8B-B14F-4D97-AF65-F5344CB8AC3E}">
        <p14:creationId xmlns:p14="http://schemas.microsoft.com/office/powerpoint/2010/main" val="352330718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F2AC4C-9D71-4DD7-A193-8D534E0457C2}"/>
              </a:ext>
            </a:extLst>
          </p:cNvPr>
          <p:cNvSpPr>
            <a:spLocks noGrp="1"/>
          </p:cNvSpPr>
          <p:nvPr>
            <p:ph type="title"/>
          </p:nvPr>
        </p:nvSpPr>
        <p:spPr/>
        <p:txBody>
          <a:bodyPr/>
          <a:lstStyle/>
          <a:p>
            <a:r>
              <a:rPr lang="en-US" dirty="0"/>
              <a:t>Bactrian camels (like the ones at the Zoo) have ____ </a:t>
            </a:r>
            <a:r>
              <a:rPr lang="en-US" dirty="0">
                <a:hlinkClick r:id="rId2" action="ppaction://hlinksldjump"/>
              </a:rPr>
              <a:t>humps</a:t>
            </a:r>
            <a:r>
              <a:rPr lang="en-US" dirty="0"/>
              <a:t>.</a:t>
            </a:r>
          </a:p>
        </p:txBody>
      </p:sp>
      <p:sp>
        <p:nvSpPr>
          <p:cNvPr id="3" name="Content Placeholder 2">
            <a:extLst>
              <a:ext uri="{FF2B5EF4-FFF2-40B4-BE49-F238E27FC236}">
                <a16:creationId xmlns:a16="http://schemas.microsoft.com/office/drawing/2014/main" id="{F46FB1EC-5877-42C1-ACAC-F1BA729C3FD7}"/>
              </a:ext>
            </a:extLst>
          </p:cNvPr>
          <p:cNvSpPr>
            <a:spLocks noGrp="1"/>
          </p:cNvSpPr>
          <p:nvPr>
            <p:ph idx="1"/>
          </p:nvPr>
        </p:nvSpPr>
        <p:spPr/>
        <p:txBody>
          <a:bodyPr/>
          <a:lstStyle/>
          <a:p>
            <a:pPr marL="514350" indent="-514350">
              <a:buFont typeface="+mj-lt"/>
              <a:buAutoNum type="alphaUcPeriod"/>
            </a:pPr>
            <a:r>
              <a:rPr lang="en-US" dirty="0"/>
              <a:t>10</a:t>
            </a:r>
          </a:p>
          <a:p>
            <a:pPr marL="514350" indent="-514350">
              <a:buFont typeface="+mj-lt"/>
              <a:buAutoNum type="alphaUcPeriod"/>
            </a:pPr>
            <a:r>
              <a:rPr lang="en-US" dirty="0"/>
              <a:t>3</a:t>
            </a:r>
          </a:p>
          <a:p>
            <a:pPr marL="514350" indent="-514350">
              <a:buFont typeface="+mj-lt"/>
              <a:buAutoNum type="alphaUcPeriod"/>
            </a:pPr>
            <a:r>
              <a:rPr lang="en-US" dirty="0"/>
              <a:t>0</a:t>
            </a:r>
          </a:p>
          <a:p>
            <a:pPr marL="514350" indent="-514350">
              <a:buFont typeface="+mj-lt"/>
              <a:buAutoNum type="alphaUcPeriod"/>
            </a:pPr>
            <a:r>
              <a:rPr lang="en-US" dirty="0"/>
              <a:t>2</a:t>
            </a:r>
          </a:p>
        </p:txBody>
      </p:sp>
      <p:pic>
        <p:nvPicPr>
          <p:cNvPr id="5" name="Picture 4">
            <a:extLst>
              <a:ext uri="{FF2B5EF4-FFF2-40B4-BE49-F238E27FC236}">
                <a16:creationId xmlns:a16="http://schemas.microsoft.com/office/drawing/2014/main" id="{0DAAE902-6CD1-4BF5-9C4B-EE0D295197A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6141302"/>
            <a:ext cx="990600" cy="70485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close up&#10;&#10;Description automatically generated">
            <a:extLst>
              <a:ext uri="{FF2B5EF4-FFF2-40B4-BE49-F238E27FC236}">
                <a16:creationId xmlns:a16="http://schemas.microsoft.com/office/drawing/2014/main" id="{0B5584E0-A7E4-4672-BEFE-F101B82E36E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491798" y="1905203"/>
            <a:ext cx="6288272" cy="4192181"/>
          </a:xfrm>
          <a:prstGeom prst="rect">
            <a:avLst/>
          </a:prstGeom>
        </p:spPr>
      </p:pic>
    </p:spTree>
    <p:extLst>
      <p:ext uri="{BB962C8B-B14F-4D97-AF65-F5344CB8AC3E}">
        <p14:creationId xmlns:p14="http://schemas.microsoft.com/office/powerpoint/2010/main" val="326332975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F2AC4C-9D71-4DD7-A193-8D534E0457C2}"/>
              </a:ext>
            </a:extLst>
          </p:cNvPr>
          <p:cNvSpPr>
            <a:spLocks noGrp="1"/>
          </p:cNvSpPr>
          <p:nvPr>
            <p:ph type="title"/>
          </p:nvPr>
        </p:nvSpPr>
        <p:spPr/>
        <p:txBody>
          <a:bodyPr/>
          <a:lstStyle/>
          <a:p>
            <a:r>
              <a:rPr lang="en-US" dirty="0"/>
              <a:t>Bactrian camels (like the ones at the Zoo) have ____ humps.</a:t>
            </a:r>
          </a:p>
        </p:txBody>
      </p:sp>
      <p:sp>
        <p:nvSpPr>
          <p:cNvPr id="3" name="Content Placeholder 2">
            <a:extLst>
              <a:ext uri="{FF2B5EF4-FFF2-40B4-BE49-F238E27FC236}">
                <a16:creationId xmlns:a16="http://schemas.microsoft.com/office/drawing/2014/main" id="{F46FB1EC-5877-42C1-ACAC-F1BA729C3FD7}"/>
              </a:ext>
            </a:extLst>
          </p:cNvPr>
          <p:cNvSpPr>
            <a:spLocks noGrp="1"/>
          </p:cNvSpPr>
          <p:nvPr>
            <p:ph idx="1"/>
          </p:nvPr>
        </p:nvSpPr>
        <p:spPr>
          <a:xfrm>
            <a:off x="838200" y="1825625"/>
            <a:ext cx="4340506" cy="4351338"/>
          </a:xfrm>
        </p:spPr>
        <p:txBody>
          <a:bodyPr/>
          <a:lstStyle/>
          <a:p>
            <a:pPr marL="514350" indent="-514350">
              <a:buFont typeface="+mj-lt"/>
              <a:buAutoNum type="alphaUcPeriod"/>
            </a:pPr>
            <a:r>
              <a:rPr lang="en-US" dirty="0">
                <a:solidFill>
                  <a:schemeClr val="bg2">
                    <a:lumMod val="75000"/>
                  </a:schemeClr>
                </a:solidFill>
              </a:rPr>
              <a:t>10</a:t>
            </a:r>
          </a:p>
          <a:p>
            <a:pPr marL="514350" indent="-514350">
              <a:buFont typeface="+mj-lt"/>
              <a:buAutoNum type="alphaUcPeriod"/>
            </a:pPr>
            <a:r>
              <a:rPr lang="en-US" dirty="0">
                <a:solidFill>
                  <a:schemeClr val="bg2">
                    <a:lumMod val="75000"/>
                  </a:schemeClr>
                </a:solidFill>
              </a:rPr>
              <a:t>3</a:t>
            </a:r>
          </a:p>
          <a:p>
            <a:pPr marL="514350" indent="-514350">
              <a:buFont typeface="+mj-lt"/>
              <a:buAutoNum type="alphaUcPeriod"/>
            </a:pPr>
            <a:r>
              <a:rPr lang="en-US" dirty="0">
                <a:solidFill>
                  <a:schemeClr val="bg2">
                    <a:lumMod val="75000"/>
                  </a:schemeClr>
                </a:solidFill>
              </a:rPr>
              <a:t>0</a:t>
            </a:r>
          </a:p>
          <a:p>
            <a:pPr marL="514350" indent="-514350">
              <a:buFont typeface="+mj-lt"/>
              <a:buAutoNum type="alphaUcPeriod"/>
            </a:pPr>
            <a:r>
              <a:rPr lang="en-US" b="1" u="sng" dirty="0"/>
              <a:t>2</a:t>
            </a:r>
          </a:p>
          <a:p>
            <a:pPr lvl="1"/>
            <a:r>
              <a:rPr lang="en-US" b="1" dirty="0"/>
              <a:t>BONUS! For 100 more points:</a:t>
            </a:r>
          </a:p>
          <a:p>
            <a:pPr lvl="2"/>
            <a:r>
              <a:rPr lang="en-US" b="1" dirty="0"/>
              <a:t>True or False? </a:t>
            </a:r>
            <a:r>
              <a:rPr lang="en-US" b="1" dirty="0">
                <a:hlinkClick r:id="rId2" action="ppaction://hlinksldjump"/>
              </a:rPr>
              <a:t>Camels store extra water in their humps</a:t>
            </a:r>
            <a:r>
              <a:rPr lang="en-US" b="1" dirty="0"/>
              <a:t>.</a:t>
            </a:r>
          </a:p>
        </p:txBody>
      </p:sp>
      <p:pic>
        <p:nvPicPr>
          <p:cNvPr id="5" name="Picture 4">
            <a:extLst>
              <a:ext uri="{FF2B5EF4-FFF2-40B4-BE49-F238E27FC236}">
                <a16:creationId xmlns:a16="http://schemas.microsoft.com/office/drawing/2014/main" id="{0DAAE902-6CD1-4BF5-9C4B-EE0D295197A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6141302"/>
            <a:ext cx="990600" cy="70485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camel standing in the grass&#10;&#10;Description automatically generated">
            <a:extLst>
              <a:ext uri="{FF2B5EF4-FFF2-40B4-BE49-F238E27FC236}">
                <a16:creationId xmlns:a16="http://schemas.microsoft.com/office/drawing/2014/main" id="{BF3A3488-AA6A-4BBF-B493-AB99FE6C6F9D}"/>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178706" y="1825625"/>
            <a:ext cx="5944565" cy="3963044"/>
          </a:xfrm>
          <a:prstGeom prst="rect">
            <a:avLst/>
          </a:prstGeom>
        </p:spPr>
      </p:pic>
    </p:spTree>
    <p:extLst>
      <p:ext uri="{BB962C8B-B14F-4D97-AF65-F5344CB8AC3E}">
        <p14:creationId xmlns:p14="http://schemas.microsoft.com/office/powerpoint/2010/main" val="30143822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5D441F-1FDE-4013-AE78-F53E07BD3FAA}"/>
              </a:ext>
            </a:extLst>
          </p:cNvPr>
          <p:cNvSpPr>
            <a:spLocks noGrp="1"/>
          </p:cNvSpPr>
          <p:nvPr>
            <p:ph type="title"/>
          </p:nvPr>
        </p:nvSpPr>
        <p:spPr/>
        <p:txBody>
          <a:bodyPr/>
          <a:lstStyle/>
          <a:p>
            <a:r>
              <a:rPr lang="en-US" b="0" i="0" u="none" strike="noStrike" dirty="0">
                <a:solidFill>
                  <a:srgbClr val="000000"/>
                </a:solidFill>
                <a:effectLst/>
                <a:latin typeface="Open sans"/>
              </a:rPr>
              <a:t>Name 2 types of </a:t>
            </a:r>
            <a:r>
              <a:rPr lang="en-US" b="0" i="0" u="none" strike="noStrike" dirty="0">
                <a:solidFill>
                  <a:srgbClr val="000000"/>
                </a:solidFill>
                <a:effectLst/>
                <a:latin typeface="Open sans"/>
                <a:hlinkClick r:id="rId2" action="ppaction://hlinksldjump"/>
              </a:rPr>
              <a:t>bears</a:t>
            </a:r>
            <a:r>
              <a:rPr lang="en-US" b="0" i="0" u="none" strike="noStrike" dirty="0">
                <a:solidFill>
                  <a:srgbClr val="000000"/>
                </a:solidFill>
                <a:effectLst/>
                <a:latin typeface="Open sans"/>
              </a:rPr>
              <a:t> found in Alaska</a:t>
            </a:r>
            <a:r>
              <a:rPr lang="en-US" b="0" i="0" dirty="0">
                <a:solidFill>
                  <a:srgbClr val="000000"/>
                </a:solidFill>
                <a:effectLst/>
                <a:latin typeface="Open sans"/>
              </a:rPr>
              <a:t>​</a:t>
            </a:r>
            <a:endParaRPr lang="en-US" dirty="0"/>
          </a:p>
        </p:txBody>
      </p:sp>
      <p:pic>
        <p:nvPicPr>
          <p:cNvPr id="6150" name="Picture 6">
            <a:extLst>
              <a:ext uri="{FF2B5EF4-FFF2-40B4-BE49-F238E27FC236}">
                <a16:creationId xmlns:a16="http://schemas.microsoft.com/office/drawing/2014/main" id="{A1AF77E5-DEFD-41C7-9988-A1254D994313}"/>
              </a:ext>
            </a:extLst>
          </p:cNvPr>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bwMode="auto">
          <a:xfrm>
            <a:off x="3448050" y="2234406"/>
            <a:ext cx="5295900" cy="353377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a:extLst>
              <a:ext uri="{FF2B5EF4-FFF2-40B4-BE49-F238E27FC236}">
                <a16:creationId xmlns:a16="http://schemas.microsoft.com/office/drawing/2014/main" id="{5D5844AF-3FEF-4A04-A30E-E8B24288797B}"/>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6141302"/>
            <a:ext cx="990600" cy="704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09704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8BE253-F2AF-4541-89CB-FF96866490E6}"/>
              </a:ext>
            </a:extLst>
          </p:cNvPr>
          <p:cNvSpPr>
            <a:spLocks noGrp="1"/>
          </p:cNvSpPr>
          <p:nvPr>
            <p:ph type="title"/>
          </p:nvPr>
        </p:nvSpPr>
        <p:spPr/>
        <p:txBody>
          <a:bodyPr/>
          <a:lstStyle/>
          <a:p>
            <a:r>
              <a:rPr lang="en-US" dirty="0"/>
              <a:t>False!</a:t>
            </a:r>
          </a:p>
        </p:txBody>
      </p:sp>
      <p:sp>
        <p:nvSpPr>
          <p:cNvPr id="3" name="Content Placeholder 2">
            <a:extLst>
              <a:ext uri="{FF2B5EF4-FFF2-40B4-BE49-F238E27FC236}">
                <a16:creationId xmlns:a16="http://schemas.microsoft.com/office/drawing/2014/main" id="{EA1F84E2-A3F7-47D3-B28C-604C284F0134}"/>
              </a:ext>
            </a:extLst>
          </p:cNvPr>
          <p:cNvSpPr>
            <a:spLocks noGrp="1"/>
          </p:cNvSpPr>
          <p:nvPr>
            <p:ph idx="1"/>
          </p:nvPr>
        </p:nvSpPr>
        <p:spPr/>
        <p:txBody>
          <a:bodyPr/>
          <a:lstStyle/>
          <a:p>
            <a:r>
              <a:rPr lang="en-US" dirty="0"/>
              <a:t>Both Bactrian (2 humped) and Dromedary (1 humped) camels store FAT in their humps for times when food is scarce.  </a:t>
            </a:r>
          </a:p>
          <a:p>
            <a:r>
              <a:rPr lang="en-US" dirty="0"/>
              <a:t>Camels CAN store a lot of water but it stays in their blood rather than their humps.</a:t>
            </a:r>
          </a:p>
        </p:txBody>
      </p:sp>
      <p:sp>
        <p:nvSpPr>
          <p:cNvPr id="5" name="TextBox 4">
            <a:extLst>
              <a:ext uri="{FF2B5EF4-FFF2-40B4-BE49-F238E27FC236}">
                <a16:creationId xmlns:a16="http://schemas.microsoft.com/office/drawing/2014/main" id="{1D3D2376-4308-46AB-BC95-F329A08206D7}"/>
              </a:ext>
            </a:extLst>
          </p:cNvPr>
          <p:cNvSpPr txBox="1"/>
          <p:nvPr/>
        </p:nvSpPr>
        <p:spPr>
          <a:xfrm>
            <a:off x="9913974" y="6326891"/>
            <a:ext cx="2278026" cy="369332"/>
          </a:xfrm>
          <a:prstGeom prst="rect">
            <a:avLst/>
          </a:prstGeom>
          <a:noFill/>
        </p:spPr>
        <p:txBody>
          <a:bodyPr wrap="square">
            <a:spAutoFit/>
          </a:bodyPr>
          <a:lstStyle/>
          <a:p>
            <a:r>
              <a:rPr lang="en-US" dirty="0">
                <a:hlinkClick r:id="rId2" action="ppaction://hlinksldjump"/>
              </a:rPr>
              <a:t>Back to Game Board</a:t>
            </a:r>
            <a:endParaRPr lang="en-US" dirty="0"/>
          </a:p>
        </p:txBody>
      </p:sp>
      <p:pic>
        <p:nvPicPr>
          <p:cNvPr id="4" name="Picture 4">
            <a:extLst>
              <a:ext uri="{FF2B5EF4-FFF2-40B4-BE49-F238E27FC236}">
                <a16:creationId xmlns:a16="http://schemas.microsoft.com/office/drawing/2014/main" id="{8758AE3F-27F3-4F37-A4A5-6915F59881E3}"/>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6141302"/>
            <a:ext cx="990600" cy="704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609780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F2AC4C-9D71-4DD7-A193-8D534E0457C2}"/>
              </a:ext>
            </a:extLst>
          </p:cNvPr>
          <p:cNvSpPr>
            <a:spLocks noGrp="1"/>
          </p:cNvSpPr>
          <p:nvPr>
            <p:ph type="title"/>
          </p:nvPr>
        </p:nvSpPr>
        <p:spPr/>
        <p:txBody>
          <a:bodyPr>
            <a:normAutofit/>
          </a:bodyPr>
          <a:lstStyle/>
          <a:p>
            <a:r>
              <a:rPr lang="en-US" dirty="0"/>
              <a:t>Caribou</a:t>
            </a:r>
          </a:p>
        </p:txBody>
      </p:sp>
      <p:sp>
        <p:nvSpPr>
          <p:cNvPr id="3" name="Content Placeholder 2">
            <a:extLst>
              <a:ext uri="{FF2B5EF4-FFF2-40B4-BE49-F238E27FC236}">
                <a16:creationId xmlns:a16="http://schemas.microsoft.com/office/drawing/2014/main" id="{F46FB1EC-5877-42C1-ACAC-F1BA729C3FD7}"/>
              </a:ext>
            </a:extLst>
          </p:cNvPr>
          <p:cNvSpPr>
            <a:spLocks noGrp="1"/>
          </p:cNvSpPr>
          <p:nvPr>
            <p:ph idx="1"/>
          </p:nvPr>
        </p:nvSpPr>
        <p:spPr/>
        <p:txBody>
          <a:bodyPr/>
          <a:lstStyle/>
          <a:p>
            <a:r>
              <a:rPr lang="en-US" dirty="0"/>
              <a:t>Caribou travel up to </a:t>
            </a:r>
            <a:r>
              <a:rPr lang="en-US" dirty="0">
                <a:hlinkClick r:id="rId2" action="ppaction://hlinksldjump"/>
              </a:rPr>
              <a:t>3,000 miles </a:t>
            </a:r>
            <a:r>
              <a:rPr lang="en-US" dirty="0"/>
              <a:t>per year as food sources become available. This behavior is called ______.</a:t>
            </a:r>
          </a:p>
          <a:p>
            <a:pPr marL="914400" lvl="1" indent="-457200">
              <a:buFont typeface="+mj-lt"/>
              <a:buAutoNum type="alphaUcPeriod"/>
            </a:pPr>
            <a:r>
              <a:rPr lang="en-US" dirty="0"/>
              <a:t>Hibernation</a:t>
            </a:r>
          </a:p>
          <a:p>
            <a:pPr marL="914400" lvl="1" indent="-457200">
              <a:buFont typeface="+mj-lt"/>
              <a:buAutoNum type="alphaUcPeriod"/>
            </a:pPr>
            <a:r>
              <a:rPr lang="en-US" dirty="0"/>
              <a:t>Nocturnal</a:t>
            </a:r>
          </a:p>
          <a:p>
            <a:pPr marL="914400" lvl="1" indent="-457200">
              <a:buFont typeface="+mj-lt"/>
              <a:buAutoNum type="alphaUcPeriod"/>
            </a:pPr>
            <a:r>
              <a:rPr lang="en-US" dirty="0"/>
              <a:t>Migration</a:t>
            </a:r>
          </a:p>
        </p:txBody>
      </p:sp>
      <p:pic>
        <p:nvPicPr>
          <p:cNvPr id="5" name="Picture 4">
            <a:extLst>
              <a:ext uri="{FF2B5EF4-FFF2-40B4-BE49-F238E27FC236}">
                <a16:creationId xmlns:a16="http://schemas.microsoft.com/office/drawing/2014/main" id="{0DAAE902-6CD1-4BF5-9C4B-EE0D295197A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6141302"/>
            <a:ext cx="990600" cy="70485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close up&#10;&#10;Description automatically generated">
            <a:extLst>
              <a:ext uri="{FF2B5EF4-FFF2-40B4-BE49-F238E27FC236}">
                <a16:creationId xmlns:a16="http://schemas.microsoft.com/office/drawing/2014/main" id="{E5EAE9AD-3BA8-45C5-849A-E70F4B2ABFC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705794" y="2725996"/>
            <a:ext cx="5650318" cy="3766879"/>
          </a:xfrm>
          <a:prstGeom prst="rect">
            <a:avLst/>
          </a:prstGeom>
        </p:spPr>
      </p:pic>
    </p:spTree>
    <p:extLst>
      <p:ext uri="{BB962C8B-B14F-4D97-AF65-F5344CB8AC3E}">
        <p14:creationId xmlns:p14="http://schemas.microsoft.com/office/powerpoint/2010/main" val="82534287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F2AC4C-9D71-4DD7-A193-8D534E0457C2}"/>
              </a:ext>
            </a:extLst>
          </p:cNvPr>
          <p:cNvSpPr>
            <a:spLocks noGrp="1"/>
          </p:cNvSpPr>
          <p:nvPr>
            <p:ph type="title"/>
          </p:nvPr>
        </p:nvSpPr>
        <p:spPr/>
        <p:txBody>
          <a:bodyPr/>
          <a:lstStyle/>
          <a:p>
            <a:r>
              <a:rPr lang="en-US" dirty="0"/>
              <a:t>Caribou</a:t>
            </a:r>
          </a:p>
        </p:txBody>
      </p:sp>
      <p:sp>
        <p:nvSpPr>
          <p:cNvPr id="3" name="Content Placeholder 2">
            <a:extLst>
              <a:ext uri="{FF2B5EF4-FFF2-40B4-BE49-F238E27FC236}">
                <a16:creationId xmlns:a16="http://schemas.microsoft.com/office/drawing/2014/main" id="{F46FB1EC-5877-42C1-ACAC-F1BA729C3FD7}"/>
              </a:ext>
            </a:extLst>
          </p:cNvPr>
          <p:cNvSpPr>
            <a:spLocks noGrp="1"/>
          </p:cNvSpPr>
          <p:nvPr>
            <p:ph idx="1"/>
          </p:nvPr>
        </p:nvSpPr>
        <p:spPr>
          <a:xfrm>
            <a:off x="838200" y="1825625"/>
            <a:ext cx="3019425" cy="4351338"/>
          </a:xfrm>
        </p:spPr>
        <p:txBody>
          <a:bodyPr/>
          <a:lstStyle/>
          <a:p>
            <a:r>
              <a:rPr lang="en-US" dirty="0"/>
              <a:t>Caribou travel up to 3,000 per year when food sources become more or less available. This behavior is called ______.</a:t>
            </a:r>
          </a:p>
          <a:p>
            <a:pPr marL="914400" lvl="1" indent="-457200">
              <a:buFont typeface="+mj-lt"/>
              <a:buAutoNum type="alphaUcPeriod"/>
            </a:pPr>
            <a:r>
              <a:rPr lang="en-US" dirty="0">
                <a:solidFill>
                  <a:schemeClr val="bg2">
                    <a:lumMod val="75000"/>
                  </a:schemeClr>
                </a:solidFill>
              </a:rPr>
              <a:t>Hibernation</a:t>
            </a:r>
          </a:p>
          <a:p>
            <a:pPr marL="914400" lvl="1" indent="-457200">
              <a:buFont typeface="+mj-lt"/>
              <a:buAutoNum type="alphaUcPeriod"/>
            </a:pPr>
            <a:r>
              <a:rPr lang="en-US" dirty="0">
                <a:solidFill>
                  <a:schemeClr val="bg2">
                    <a:lumMod val="75000"/>
                  </a:schemeClr>
                </a:solidFill>
              </a:rPr>
              <a:t>Nocturnal</a:t>
            </a:r>
          </a:p>
          <a:p>
            <a:pPr marL="914400" lvl="1" indent="-457200">
              <a:buFont typeface="+mj-lt"/>
              <a:buAutoNum type="alphaUcPeriod"/>
            </a:pPr>
            <a:r>
              <a:rPr lang="en-US" b="1" u="sng" dirty="0"/>
              <a:t>Migration</a:t>
            </a:r>
          </a:p>
          <a:p>
            <a:endParaRPr lang="en-US" dirty="0"/>
          </a:p>
        </p:txBody>
      </p:sp>
      <p:pic>
        <p:nvPicPr>
          <p:cNvPr id="5" name="Picture 4">
            <a:extLst>
              <a:ext uri="{FF2B5EF4-FFF2-40B4-BE49-F238E27FC236}">
                <a16:creationId xmlns:a16="http://schemas.microsoft.com/office/drawing/2014/main" id="{0DAAE902-6CD1-4BF5-9C4B-EE0D295197A2}"/>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6141302"/>
            <a:ext cx="990600" cy="70485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333ACFCA-4980-4EA1-AB02-8B0596505FB2}"/>
              </a:ext>
            </a:extLst>
          </p:cNvPr>
          <p:cNvSpPr txBox="1"/>
          <p:nvPr/>
        </p:nvSpPr>
        <p:spPr>
          <a:xfrm>
            <a:off x="9913974" y="6326891"/>
            <a:ext cx="2278026" cy="369332"/>
          </a:xfrm>
          <a:prstGeom prst="rect">
            <a:avLst/>
          </a:prstGeom>
          <a:noFill/>
        </p:spPr>
        <p:txBody>
          <a:bodyPr wrap="square">
            <a:spAutoFit/>
          </a:bodyPr>
          <a:lstStyle/>
          <a:p>
            <a:r>
              <a:rPr lang="en-US" dirty="0">
                <a:hlinkClick r:id="rId3" action="ppaction://hlinksldjump"/>
              </a:rPr>
              <a:t>Back to Game Board</a:t>
            </a:r>
            <a:endParaRPr lang="en-US" dirty="0"/>
          </a:p>
        </p:txBody>
      </p:sp>
      <p:pic>
        <p:nvPicPr>
          <p:cNvPr id="7" name="Picture 6" descr="Map&#10;&#10;Description automatically generated">
            <a:extLst>
              <a:ext uri="{FF2B5EF4-FFF2-40B4-BE49-F238E27FC236}">
                <a16:creationId xmlns:a16="http://schemas.microsoft.com/office/drawing/2014/main" id="{969F7000-91E7-4B67-BE8F-D96B083008D0}"/>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857625" y="385763"/>
            <a:ext cx="7496175" cy="5791200"/>
          </a:xfrm>
          <a:prstGeom prst="rect">
            <a:avLst/>
          </a:prstGeom>
        </p:spPr>
      </p:pic>
    </p:spTree>
    <p:extLst>
      <p:ext uri="{BB962C8B-B14F-4D97-AF65-F5344CB8AC3E}">
        <p14:creationId xmlns:p14="http://schemas.microsoft.com/office/powerpoint/2010/main" val="273406253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F2AC4C-9D71-4DD7-A193-8D534E0457C2}"/>
              </a:ext>
            </a:extLst>
          </p:cNvPr>
          <p:cNvSpPr>
            <a:spLocks noGrp="1"/>
          </p:cNvSpPr>
          <p:nvPr>
            <p:ph type="title"/>
          </p:nvPr>
        </p:nvSpPr>
        <p:spPr/>
        <p:txBody>
          <a:bodyPr/>
          <a:lstStyle/>
          <a:p>
            <a:r>
              <a:rPr lang="en-US" dirty="0"/>
              <a:t>True or False?</a:t>
            </a:r>
          </a:p>
        </p:txBody>
      </p:sp>
      <p:sp>
        <p:nvSpPr>
          <p:cNvPr id="3" name="Content Placeholder 2">
            <a:extLst>
              <a:ext uri="{FF2B5EF4-FFF2-40B4-BE49-F238E27FC236}">
                <a16:creationId xmlns:a16="http://schemas.microsoft.com/office/drawing/2014/main" id="{F46FB1EC-5877-42C1-ACAC-F1BA729C3FD7}"/>
              </a:ext>
            </a:extLst>
          </p:cNvPr>
          <p:cNvSpPr>
            <a:spLocks noGrp="1"/>
          </p:cNvSpPr>
          <p:nvPr>
            <p:ph idx="1"/>
          </p:nvPr>
        </p:nvSpPr>
        <p:spPr/>
        <p:txBody>
          <a:bodyPr/>
          <a:lstStyle/>
          <a:p>
            <a:r>
              <a:rPr lang="en-US" dirty="0"/>
              <a:t>Bear do not </a:t>
            </a:r>
            <a:r>
              <a:rPr lang="en-US" dirty="0">
                <a:hlinkClick r:id="rId2" action="ppaction://hlinksldjump"/>
              </a:rPr>
              <a:t>hibernate</a:t>
            </a:r>
            <a:r>
              <a:rPr lang="en-US" dirty="0"/>
              <a:t> at the Alaska Zoo.</a:t>
            </a:r>
          </a:p>
        </p:txBody>
      </p:sp>
      <p:pic>
        <p:nvPicPr>
          <p:cNvPr id="5" name="Picture 4">
            <a:extLst>
              <a:ext uri="{FF2B5EF4-FFF2-40B4-BE49-F238E27FC236}">
                <a16:creationId xmlns:a16="http://schemas.microsoft.com/office/drawing/2014/main" id="{0DAAE902-6CD1-4BF5-9C4B-EE0D295197A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6141302"/>
            <a:ext cx="990600" cy="70485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large brown bear walking across a grass covered field&#10;&#10;Description automatically generated">
            <a:extLst>
              <a:ext uri="{FF2B5EF4-FFF2-40B4-BE49-F238E27FC236}">
                <a16:creationId xmlns:a16="http://schemas.microsoft.com/office/drawing/2014/main" id="{69B89CA2-9CDD-4353-B17D-22456EF4EA3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730796" y="2274153"/>
            <a:ext cx="6730408" cy="4486939"/>
          </a:xfrm>
          <a:prstGeom prst="rect">
            <a:avLst/>
          </a:prstGeom>
        </p:spPr>
      </p:pic>
    </p:spTree>
    <p:extLst>
      <p:ext uri="{BB962C8B-B14F-4D97-AF65-F5344CB8AC3E}">
        <p14:creationId xmlns:p14="http://schemas.microsoft.com/office/powerpoint/2010/main" val="179787687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F2AC4C-9D71-4DD7-A193-8D534E0457C2}"/>
              </a:ext>
            </a:extLst>
          </p:cNvPr>
          <p:cNvSpPr>
            <a:spLocks noGrp="1"/>
          </p:cNvSpPr>
          <p:nvPr>
            <p:ph type="title"/>
          </p:nvPr>
        </p:nvSpPr>
        <p:spPr/>
        <p:txBody>
          <a:bodyPr/>
          <a:lstStyle/>
          <a:p>
            <a:r>
              <a:rPr lang="en-US" dirty="0"/>
              <a:t>False!</a:t>
            </a:r>
          </a:p>
        </p:txBody>
      </p:sp>
      <p:sp>
        <p:nvSpPr>
          <p:cNvPr id="3" name="Content Placeholder 2">
            <a:extLst>
              <a:ext uri="{FF2B5EF4-FFF2-40B4-BE49-F238E27FC236}">
                <a16:creationId xmlns:a16="http://schemas.microsoft.com/office/drawing/2014/main" id="{F46FB1EC-5877-42C1-ACAC-F1BA729C3FD7}"/>
              </a:ext>
            </a:extLst>
          </p:cNvPr>
          <p:cNvSpPr>
            <a:spLocks noGrp="1"/>
          </p:cNvSpPr>
          <p:nvPr>
            <p:ph idx="1"/>
          </p:nvPr>
        </p:nvSpPr>
        <p:spPr>
          <a:xfrm>
            <a:off x="838200" y="1442852"/>
            <a:ext cx="10515600" cy="4351338"/>
          </a:xfrm>
        </p:spPr>
        <p:txBody>
          <a:bodyPr/>
          <a:lstStyle/>
          <a:p>
            <a:r>
              <a:rPr lang="en-US" dirty="0"/>
              <a:t>Our brown and black bears hibernate in patterns like wild bears.  Zookeepers replicate their natural diet during the year, giving them more food in the summer and slowly less and less into autumn until they are ready to hibernate.</a:t>
            </a:r>
          </a:p>
        </p:txBody>
      </p:sp>
      <p:pic>
        <p:nvPicPr>
          <p:cNvPr id="5" name="Picture 4">
            <a:extLst>
              <a:ext uri="{FF2B5EF4-FFF2-40B4-BE49-F238E27FC236}">
                <a16:creationId xmlns:a16="http://schemas.microsoft.com/office/drawing/2014/main" id="{0DAAE902-6CD1-4BF5-9C4B-EE0D295197A2}"/>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6141302"/>
            <a:ext cx="990600" cy="70485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36553A4E-EDB6-4A5F-AAB5-0DD650D387B6}"/>
              </a:ext>
            </a:extLst>
          </p:cNvPr>
          <p:cNvSpPr txBox="1"/>
          <p:nvPr/>
        </p:nvSpPr>
        <p:spPr>
          <a:xfrm>
            <a:off x="9913974" y="6326891"/>
            <a:ext cx="2278026" cy="369332"/>
          </a:xfrm>
          <a:prstGeom prst="rect">
            <a:avLst/>
          </a:prstGeom>
          <a:noFill/>
        </p:spPr>
        <p:txBody>
          <a:bodyPr wrap="square">
            <a:spAutoFit/>
          </a:bodyPr>
          <a:lstStyle/>
          <a:p>
            <a:r>
              <a:rPr lang="en-US" dirty="0">
                <a:hlinkClick r:id="rId3" action="ppaction://hlinksldjump"/>
              </a:rPr>
              <a:t>Back to Game Board</a:t>
            </a:r>
            <a:endParaRPr lang="en-US" dirty="0"/>
          </a:p>
        </p:txBody>
      </p:sp>
      <p:pic>
        <p:nvPicPr>
          <p:cNvPr id="7" name="Picture 6" descr="A large brown bear walking across a dirt field&#10;&#10;Description automatically generated">
            <a:extLst>
              <a:ext uri="{FF2B5EF4-FFF2-40B4-BE49-F238E27FC236}">
                <a16:creationId xmlns:a16="http://schemas.microsoft.com/office/drawing/2014/main" id="{1BD37D76-8D06-40D4-A49F-E37625A896B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524250" y="3082557"/>
            <a:ext cx="5143500" cy="3429000"/>
          </a:xfrm>
          <a:prstGeom prst="rect">
            <a:avLst/>
          </a:prstGeom>
        </p:spPr>
      </p:pic>
    </p:spTree>
    <p:extLst>
      <p:ext uri="{BB962C8B-B14F-4D97-AF65-F5344CB8AC3E}">
        <p14:creationId xmlns:p14="http://schemas.microsoft.com/office/powerpoint/2010/main" val="64784332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F2AC4C-9D71-4DD7-A193-8D534E0457C2}"/>
              </a:ext>
            </a:extLst>
          </p:cNvPr>
          <p:cNvSpPr>
            <a:spLocks noGrp="1"/>
          </p:cNvSpPr>
          <p:nvPr>
            <p:ph type="title"/>
          </p:nvPr>
        </p:nvSpPr>
        <p:spPr/>
        <p:txBody>
          <a:bodyPr/>
          <a:lstStyle/>
          <a:p>
            <a:r>
              <a:rPr lang="en-US" dirty="0"/>
              <a:t>Porcupines are members of the ______ family so their </a:t>
            </a:r>
            <a:r>
              <a:rPr lang="en-US" dirty="0">
                <a:hlinkClick r:id="rId2" action="ppaction://hlinksldjump"/>
              </a:rPr>
              <a:t>teeth</a:t>
            </a:r>
            <a:r>
              <a:rPr lang="en-US" dirty="0"/>
              <a:t> are always growing.</a:t>
            </a:r>
          </a:p>
        </p:txBody>
      </p:sp>
      <p:sp>
        <p:nvSpPr>
          <p:cNvPr id="3" name="Content Placeholder 2">
            <a:extLst>
              <a:ext uri="{FF2B5EF4-FFF2-40B4-BE49-F238E27FC236}">
                <a16:creationId xmlns:a16="http://schemas.microsoft.com/office/drawing/2014/main" id="{F46FB1EC-5877-42C1-ACAC-F1BA729C3FD7}"/>
              </a:ext>
            </a:extLst>
          </p:cNvPr>
          <p:cNvSpPr>
            <a:spLocks noGrp="1"/>
          </p:cNvSpPr>
          <p:nvPr>
            <p:ph idx="1"/>
          </p:nvPr>
        </p:nvSpPr>
        <p:spPr/>
        <p:txBody>
          <a:bodyPr/>
          <a:lstStyle/>
          <a:p>
            <a:pPr marL="514350" indent="-514350">
              <a:buFont typeface="+mj-lt"/>
              <a:buAutoNum type="alphaUcPeriod"/>
            </a:pPr>
            <a:r>
              <a:rPr lang="en-US" dirty="0"/>
              <a:t>Mustelid</a:t>
            </a:r>
          </a:p>
          <a:p>
            <a:pPr marL="514350" indent="-514350">
              <a:buFont typeface="+mj-lt"/>
              <a:buAutoNum type="alphaUcPeriod"/>
            </a:pPr>
            <a:r>
              <a:rPr lang="en-US" dirty="0"/>
              <a:t>Rodent</a:t>
            </a:r>
          </a:p>
          <a:p>
            <a:pPr marL="514350" indent="-514350">
              <a:buFont typeface="+mj-lt"/>
              <a:buAutoNum type="alphaUcPeriod"/>
            </a:pPr>
            <a:r>
              <a:rPr lang="en-US" dirty="0"/>
              <a:t>Cetacean</a:t>
            </a:r>
          </a:p>
          <a:p>
            <a:endParaRPr lang="en-US" dirty="0"/>
          </a:p>
        </p:txBody>
      </p:sp>
      <p:pic>
        <p:nvPicPr>
          <p:cNvPr id="5" name="Picture 4">
            <a:extLst>
              <a:ext uri="{FF2B5EF4-FFF2-40B4-BE49-F238E27FC236}">
                <a16:creationId xmlns:a16="http://schemas.microsoft.com/office/drawing/2014/main" id="{0DAAE902-6CD1-4BF5-9C4B-EE0D295197A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6141302"/>
            <a:ext cx="990600" cy="70485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082E73FF-F4BE-43D5-90F7-27BE2FAD93C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769626" y="1788293"/>
            <a:ext cx="6639650" cy="4426001"/>
          </a:xfrm>
          <a:prstGeom prst="rect">
            <a:avLst/>
          </a:prstGeom>
        </p:spPr>
      </p:pic>
    </p:spTree>
    <p:extLst>
      <p:ext uri="{BB962C8B-B14F-4D97-AF65-F5344CB8AC3E}">
        <p14:creationId xmlns:p14="http://schemas.microsoft.com/office/powerpoint/2010/main" val="403430926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F2AC4C-9D71-4DD7-A193-8D534E0457C2}"/>
              </a:ext>
            </a:extLst>
          </p:cNvPr>
          <p:cNvSpPr>
            <a:spLocks noGrp="1"/>
          </p:cNvSpPr>
          <p:nvPr>
            <p:ph type="title"/>
          </p:nvPr>
        </p:nvSpPr>
        <p:spPr/>
        <p:txBody>
          <a:bodyPr/>
          <a:lstStyle/>
          <a:p>
            <a:r>
              <a:rPr lang="en-US" dirty="0"/>
              <a:t>Porcupines are members of the ______ family so their teeth are always growing</a:t>
            </a:r>
          </a:p>
        </p:txBody>
      </p:sp>
      <p:sp>
        <p:nvSpPr>
          <p:cNvPr id="3" name="Content Placeholder 2">
            <a:extLst>
              <a:ext uri="{FF2B5EF4-FFF2-40B4-BE49-F238E27FC236}">
                <a16:creationId xmlns:a16="http://schemas.microsoft.com/office/drawing/2014/main" id="{F46FB1EC-5877-42C1-ACAC-F1BA729C3FD7}"/>
              </a:ext>
            </a:extLst>
          </p:cNvPr>
          <p:cNvSpPr>
            <a:spLocks noGrp="1"/>
          </p:cNvSpPr>
          <p:nvPr>
            <p:ph idx="1"/>
          </p:nvPr>
        </p:nvSpPr>
        <p:spPr/>
        <p:txBody>
          <a:bodyPr/>
          <a:lstStyle/>
          <a:p>
            <a:pPr marL="514350" indent="-514350">
              <a:buFont typeface="+mj-lt"/>
              <a:buAutoNum type="alphaUcPeriod"/>
            </a:pPr>
            <a:r>
              <a:rPr lang="en-US" dirty="0">
                <a:solidFill>
                  <a:schemeClr val="bg2">
                    <a:lumMod val="75000"/>
                  </a:schemeClr>
                </a:solidFill>
              </a:rPr>
              <a:t>Mustelid</a:t>
            </a:r>
          </a:p>
          <a:p>
            <a:pPr marL="514350" indent="-514350">
              <a:buFont typeface="+mj-lt"/>
              <a:buAutoNum type="alphaUcPeriod"/>
            </a:pPr>
            <a:r>
              <a:rPr lang="en-US" b="1" u="sng" dirty="0"/>
              <a:t>Rodent</a:t>
            </a:r>
          </a:p>
          <a:p>
            <a:pPr marL="457200" lvl="1" indent="0">
              <a:buNone/>
            </a:pPr>
            <a:r>
              <a:rPr lang="en-US" b="1" u="sng" dirty="0"/>
              <a:t>*Porcupines can be seen gnawing on bark and twigs to keep their teeth worn down!</a:t>
            </a:r>
          </a:p>
          <a:p>
            <a:pPr marL="514350" indent="-514350">
              <a:buFont typeface="+mj-lt"/>
              <a:buAutoNum type="alphaUcPeriod"/>
            </a:pPr>
            <a:r>
              <a:rPr lang="en-US" dirty="0">
                <a:solidFill>
                  <a:schemeClr val="bg2">
                    <a:lumMod val="75000"/>
                  </a:schemeClr>
                </a:solidFill>
              </a:rPr>
              <a:t>Cetacean</a:t>
            </a:r>
          </a:p>
        </p:txBody>
      </p:sp>
      <p:pic>
        <p:nvPicPr>
          <p:cNvPr id="5" name="Picture 4">
            <a:extLst>
              <a:ext uri="{FF2B5EF4-FFF2-40B4-BE49-F238E27FC236}">
                <a16:creationId xmlns:a16="http://schemas.microsoft.com/office/drawing/2014/main" id="{0DAAE902-6CD1-4BF5-9C4B-EE0D295197A2}"/>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6141302"/>
            <a:ext cx="990600" cy="70485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009B41EF-7299-4B34-877D-5FFCAA751999}"/>
              </a:ext>
            </a:extLst>
          </p:cNvPr>
          <p:cNvSpPr txBox="1"/>
          <p:nvPr/>
        </p:nvSpPr>
        <p:spPr>
          <a:xfrm>
            <a:off x="9913974" y="6326891"/>
            <a:ext cx="2278026" cy="369332"/>
          </a:xfrm>
          <a:prstGeom prst="rect">
            <a:avLst/>
          </a:prstGeom>
          <a:noFill/>
        </p:spPr>
        <p:txBody>
          <a:bodyPr wrap="square">
            <a:spAutoFit/>
          </a:bodyPr>
          <a:lstStyle/>
          <a:p>
            <a:r>
              <a:rPr lang="en-US" dirty="0">
                <a:hlinkClick r:id="rId3" action="ppaction://hlinksldjump"/>
              </a:rPr>
              <a:t>Back to Game Board</a:t>
            </a:r>
            <a:endParaRPr lang="en-US" dirty="0"/>
          </a:p>
        </p:txBody>
      </p:sp>
      <p:pic>
        <p:nvPicPr>
          <p:cNvPr id="7" name="Picture 6" descr="A squirrel on a wire fence&#10;&#10;Description automatically generated">
            <a:extLst>
              <a:ext uri="{FF2B5EF4-FFF2-40B4-BE49-F238E27FC236}">
                <a16:creationId xmlns:a16="http://schemas.microsoft.com/office/drawing/2014/main" id="{0B57ADBF-09DC-4AB0-8A8F-7CE88EE96A1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136"/>
          <a:stretch/>
        </p:blipFill>
        <p:spPr>
          <a:xfrm>
            <a:off x="3481100" y="3288505"/>
            <a:ext cx="3942374" cy="3341164"/>
          </a:xfrm>
          <a:prstGeom prst="rect">
            <a:avLst/>
          </a:prstGeom>
        </p:spPr>
      </p:pic>
      <p:sp>
        <p:nvSpPr>
          <p:cNvPr id="8" name="TextBox 7">
            <a:extLst>
              <a:ext uri="{FF2B5EF4-FFF2-40B4-BE49-F238E27FC236}">
                <a16:creationId xmlns:a16="http://schemas.microsoft.com/office/drawing/2014/main" id="{0464A407-977D-4954-BFBB-8329822E1479}"/>
              </a:ext>
            </a:extLst>
          </p:cNvPr>
          <p:cNvSpPr txBox="1"/>
          <p:nvPr/>
        </p:nvSpPr>
        <p:spPr>
          <a:xfrm>
            <a:off x="7778187" y="3666425"/>
            <a:ext cx="2754775" cy="1846659"/>
          </a:xfrm>
          <a:prstGeom prst="rect">
            <a:avLst/>
          </a:prstGeom>
          <a:noFill/>
        </p:spPr>
        <p:txBody>
          <a:bodyPr wrap="square" rtlCol="0">
            <a:spAutoFit/>
          </a:bodyPr>
          <a:lstStyle/>
          <a:p>
            <a:r>
              <a:rPr lang="en-US" sz="2400" b="1" u="sng" dirty="0"/>
              <a:t>Brush those teeth!</a:t>
            </a:r>
          </a:p>
          <a:p>
            <a:r>
              <a:rPr lang="en-US" dirty="0"/>
              <a:t>Not to worry! </a:t>
            </a:r>
            <a:r>
              <a:rPr lang="en-US" b="1" dirty="0">
                <a:solidFill>
                  <a:schemeClr val="accent2">
                    <a:lumMod val="75000"/>
                  </a:schemeClr>
                </a:solidFill>
              </a:rPr>
              <a:t>Orange teeth </a:t>
            </a:r>
            <a:r>
              <a:rPr lang="en-US" dirty="0"/>
              <a:t>are a sign that porcupines are getting the right amount of iron in their diets.  </a:t>
            </a:r>
          </a:p>
        </p:txBody>
      </p:sp>
    </p:spTree>
    <p:extLst>
      <p:ext uri="{BB962C8B-B14F-4D97-AF65-F5344CB8AC3E}">
        <p14:creationId xmlns:p14="http://schemas.microsoft.com/office/powerpoint/2010/main" val="127072193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F2AC4C-9D71-4DD7-A193-8D534E0457C2}"/>
              </a:ext>
            </a:extLst>
          </p:cNvPr>
          <p:cNvSpPr>
            <a:spLocks noGrp="1"/>
          </p:cNvSpPr>
          <p:nvPr>
            <p:ph type="title"/>
          </p:nvPr>
        </p:nvSpPr>
        <p:spPr/>
        <p:txBody>
          <a:bodyPr/>
          <a:lstStyle/>
          <a:p>
            <a:r>
              <a:rPr lang="en-US" dirty="0">
                <a:hlinkClick r:id="rId2" action="ppaction://hlinksldjump"/>
              </a:rPr>
              <a:t>Snow leopards </a:t>
            </a:r>
            <a:r>
              <a:rPr lang="en-US" dirty="0"/>
              <a:t>are active at dawn and dusk making them…</a:t>
            </a:r>
          </a:p>
        </p:txBody>
      </p:sp>
      <p:sp>
        <p:nvSpPr>
          <p:cNvPr id="3" name="Content Placeholder 2">
            <a:extLst>
              <a:ext uri="{FF2B5EF4-FFF2-40B4-BE49-F238E27FC236}">
                <a16:creationId xmlns:a16="http://schemas.microsoft.com/office/drawing/2014/main" id="{F46FB1EC-5877-42C1-ACAC-F1BA729C3FD7}"/>
              </a:ext>
            </a:extLst>
          </p:cNvPr>
          <p:cNvSpPr>
            <a:spLocks noGrp="1"/>
          </p:cNvSpPr>
          <p:nvPr>
            <p:ph idx="1"/>
          </p:nvPr>
        </p:nvSpPr>
        <p:spPr/>
        <p:txBody>
          <a:bodyPr/>
          <a:lstStyle/>
          <a:p>
            <a:pPr marL="514350" indent="-514350">
              <a:buFont typeface="+mj-lt"/>
              <a:buAutoNum type="alphaUcPeriod"/>
            </a:pPr>
            <a:r>
              <a:rPr lang="en-US" dirty="0"/>
              <a:t>Carnivorous</a:t>
            </a:r>
          </a:p>
          <a:p>
            <a:pPr marL="514350" indent="-514350">
              <a:buFont typeface="+mj-lt"/>
              <a:buAutoNum type="alphaUcPeriod"/>
            </a:pPr>
            <a:r>
              <a:rPr lang="en-US" dirty="0"/>
              <a:t>Nocturnal</a:t>
            </a:r>
          </a:p>
          <a:p>
            <a:pPr marL="514350" indent="-514350">
              <a:buFont typeface="+mj-lt"/>
              <a:buAutoNum type="alphaUcPeriod"/>
            </a:pPr>
            <a:r>
              <a:rPr lang="en-US" dirty="0"/>
              <a:t>Crepuscular</a:t>
            </a:r>
          </a:p>
          <a:p>
            <a:pPr marL="514350" indent="-514350">
              <a:buFont typeface="+mj-lt"/>
              <a:buAutoNum type="alphaUcPeriod"/>
            </a:pPr>
            <a:r>
              <a:rPr lang="en-US" dirty="0"/>
              <a:t>Diurnal</a:t>
            </a:r>
          </a:p>
        </p:txBody>
      </p:sp>
      <p:pic>
        <p:nvPicPr>
          <p:cNvPr id="5" name="Picture 4">
            <a:extLst>
              <a:ext uri="{FF2B5EF4-FFF2-40B4-BE49-F238E27FC236}">
                <a16:creationId xmlns:a16="http://schemas.microsoft.com/office/drawing/2014/main" id="{0DAAE902-6CD1-4BF5-9C4B-EE0D295197A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6141302"/>
            <a:ext cx="990600" cy="70485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lion sitting on a rock&#10;&#10;Description automatically generated">
            <a:extLst>
              <a:ext uri="{FF2B5EF4-FFF2-40B4-BE49-F238E27FC236}">
                <a16:creationId xmlns:a16="http://schemas.microsoft.com/office/drawing/2014/main" id="{E68CB56E-9DFF-4553-9C8E-9E4E4A662571}"/>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290349" y="1652548"/>
            <a:ext cx="6786623" cy="4524415"/>
          </a:xfrm>
          <a:prstGeom prst="rect">
            <a:avLst/>
          </a:prstGeom>
        </p:spPr>
      </p:pic>
      <p:sp>
        <p:nvSpPr>
          <p:cNvPr id="8" name="TextBox 7">
            <a:extLst>
              <a:ext uri="{FF2B5EF4-FFF2-40B4-BE49-F238E27FC236}">
                <a16:creationId xmlns:a16="http://schemas.microsoft.com/office/drawing/2014/main" id="{21FD9DC8-CD47-4A75-9E9E-A7A5694A57B1}"/>
              </a:ext>
            </a:extLst>
          </p:cNvPr>
          <p:cNvSpPr txBox="1"/>
          <p:nvPr/>
        </p:nvSpPr>
        <p:spPr>
          <a:xfrm>
            <a:off x="4290349" y="6141302"/>
            <a:ext cx="1544975" cy="276999"/>
          </a:xfrm>
          <a:prstGeom prst="rect">
            <a:avLst/>
          </a:prstGeom>
          <a:noFill/>
        </p:spPr>
        <p:txBody>
          <a:bodyPr wrap="none" rtlCol="0">
            <a:spAutoFit/>
          </a:bodyPr>
          <a:lstStyle/>
          <a:p>
            <a:r>
              <a:rPr lang="en-US" sz="1200" dirty="0"/>
              <a:t>Photo by John Gomes</a:t>
            </a:r>
          </a:p>
        </p:txBody>
      </p:sp>
    </p:spTree>
    <p:extLst>
      <p:ext uri="{BB962C8B-B14F-4D97-AF65-F5344CB8AC3E}">
        <p14:creationId xmlns:p14="http://schemas.microsoft.com/office/powerpoint/2010/main" val="409517279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F2AC4C-9D71-4DD7-A193-8D534E0457C2}"/>
              </a:ext>
            </a:extLst>
          </p:cNvPr>
          <p:cNvSpPr>
            <a:spLocks noGrp="1"/>
          </p:cNvSpPr>
          <p:nvPr>
            <p:ph type="title"/>
          </p:nvPr>
        </p:nvSpPr>
        <p:spPr/>
        <p:txBody>
          <a:bodyPr/>
          <a:lstStyle/>
          <a:p>
            <a:r>
              <a:rPr lang="en-US" dirty="0"/>
              <a:t>Snow leopards are active at dawn and dusk making them…</a:t>
            </a:r>
          </a:p>
        </p:txBody>
      </p:sp>
      <p:sp>
        <p:nvSpPr>
          <p:cNvPr id="3" name="Content Placeholder 2">
            <a:extLst>
              <a:ext uri="{FF2B5EF4-FFF2-40B4-BE49-F238E27FC236}">
                <a16:creationId xmlns:a16="http://schemas.microsoft.com/office/drawing/2014/main" id="{F46FB1EC-5877-42C1-ACAC-F1BA729C3FD7}"/>
              </a:ext>
            </a:extLst>
          </p:cNvPr>
          <p:cNvSpPr>
            <a:spLocks noGrp="1"/>
          </p:cNvSpPr>
          <p:nvPr>
            <p:ph idx="1"/>
          </p:nvPr>
        </p:nvSpPr>
        <p:spPr/>
        <p:txBody>
          <a:bodyPr/>
          <a:lstStyle/>
          <a:p>
            <a:pPr marL="514350" indent="-514350">
              <a:buFont typeface="+mj-lt"/>
              <a:buAutoNum type="alphaUcPeriod"/>
            </a:pPr>
            <a:r>
              <a:rPr lang="en-US" dirty="0">
                <a:solidFill>
                  <a:schemeClr val="bg2">
                    <a:lumMod val="75000"/>
                  </a:schemeClr>
                </a:solidFill>
              </a:rPr>
              <a:t>Carnivorous</a:t>
            </a:r>
          </a:p>
          <a:p>
            <a:pPr marL="514350" indent="-514350">
              <a:buFont typeface="+mj-lt"/>
              <a:buAutoNum type="alphaUcPeriod"/>
            </a:pPr>
            <a:r>
              <a:rPr lang="en-US" dirty="0">
                <a:solidFill>
                  <a:schemeClr val="bg2">
                    <a:lumMod val="75000"/>
                  </a:schemeClr>
                </a:solidFill>
              </a:rPr>
              <a:t>Nocturnal</a:t>
            </a:r>
          </a:p>
          <a:p>
            <a:pPr marL="514350" indent="-514350">
              <a:buFont typeface="+mj-lt"/>
              <a:buAutoNum type="alphaUcPeriod"/>
            </a:pPr>
            <a:r>
              <a:rPr lang="en-US" b="1" u="sng" dirty="0"/>
              <a:t>Crepuscular</a:t>
            </a:r>
          </a:p>
          <a:p>
            <a:pPr marL="514350" indent="-514350">
              <a:buFont typeface="+mj-lt"/>
              <a:buAutoNum type="alphaUcPeriod"/>
            </a:pPr>
            <a:r>
              <a:rPr lang="en-US" dirty="0">
                <a:solidFill>
                  <a:schemeClr val="bg2">
                    <a:lumMod val="75000"/>
                  </a:schemeClr>
                </a:solidFill>
              </a:rPr>
              <a:t>Diurnal</a:t>
            </a:r>
          </a:p>
          <a:p>
            <a:endParaRPr lang="en-US" dirty="0"/>
          </a:p>
        </p:txBody>
      </p:sp>
      <p:pic>
        <p:nvPicPr>
          <p:cNvPr id="5" name="Picture 4">
            <a:extLst>
              <a:ext uri="{FF2B5EF4-FFF2-40B4-BE49-F238E27FC236}">
                <a16:creationId xmlns:a16="http://schemas.microsoft.com/office/drawing/2014/main" id="{0DAAE902-6CD1-4BF5-9C4B-EE0D295197A2}"/>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6141302"/>
            <a:ext cx="990600" cy="70485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C81C733C-9ED6-47F5-A8F9-C034E7C08837}"/>
              </a:ext>
            </a:extLst>
          </p:cNvPr>
          <p:cNvSpPr txBox="1"/>
          <p:nvPr/>
        </p:nvSpPr>
        <p:spPr>
          <a:xfrm>
            <a:off x="9913974" y="6326891"/>
            <a:ext cx="2278026" cy="369332"/>
          </a:xfrm>
          <a:prstGeom prst="rect">
            <a:avLst/>
          </a:prstGeom>
          <a:noFill/>
        </p:spPr>
        <p:txBody>
          <a:bodyPr wrap="square">
            <a:spAutoFit/>
          </a:bodyPr>
          <a:lstStyle/>
          <a:p>
            <a:r>
              <a:rPr lang="en-US" dirty="0">
                <a:hlinkClick r:id="rId3" action="ppaction://hlinksldjump"/>
              </a:rPr>
              <a:t>Back to Game Board</a:t>
            </a:r>
            <a:endParaRPr lang="en-US" dirty="0"/>
          </a:p>
        </p:txBody>
      </p:sp>
      <p:pic>
        <p:nvPicPr>
          <p:cNvPr id="6" name="Picture 5" descr="A cat lying on top of a leopard&#10;&#10;Description automatically generated">
            <a:extLst>
              <a:ext uri="{FF2B5EF4-FFF2-40B4-BE49-F238E27FC236}">
                <a16:creationId xmlns:a16="http://schemas.microsoft.com/office/drawing/2014/main" id="{428DEF41-5E5C-417E-B4E5-36370CFCD09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670004" y="1594884"/>
            <a:ext cx="7493621" cy="4732007"/>
          </a:xfrm>
          <a:prstGeom prst="rect">
            <a:avLst/>
          </a:prstGeom>
        </p:spPr>
      </p:pic>
      <p:sp>
        <p:nvSpPr>
          <p:cNvPr id="7" name="TextBox 6">
            <a:extLst>
              <a:ext uri="{FF2B5EF4-FFF2-40B4-BE49-F238E27FC236}">
                <a16:creationId xmlns:a16="http://schemas.microsoft.com/office/drawing/2014/main" id="{D8C7B5F5-370B-42B1-A766-1EFC4060FADD}"/>
              </a:ext>
            </a:extLst>
          </p:cNvPr>
          <p:cNvSpPr txBox="1"/>
          <p:nvPr/>
        </p:nvSpPr>
        <p:spPr>
          <a:xfrm>
            <a:off x="3670004" y="6263356"/>
            <a:ext cx="1544975" cy="276999"/>
          </a:xfrm>
          <a:prstGeom prst="rect">
            <a:avLst/>
          </a:prstGeom>
          <a:noFill/>
        </p:spPr>
        <p:txBody>
          <a:bodyPr wrap="none" rtlCol="0">
            <a:spAutoFit/>
          </a:bodyPr>
          <a:lstStyle/>
          <a:p>
            <a:r>
              <a:rPr lang="en-US" sz="1200" dirty="0"/>
              <a:t>Photo by John Gomes</a:t>
            </a:r>
          </a:p>
        </p:txBody>
      </p:sp>
    </p:spTree>
    <p:extLst>
      <p:ext uri="{BB962C8B-B14F-4D97-AF65-F5344CB8AC3E}">
        <p14:creationId xmlns:p14="http://schemas.microsoft.com/office/powerpoint/2010/main" val="30960092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4B2F54-9779-4626-9284-CBB967C76045}"/>
              </a:ext>
            </a:extLst>
          </p:cNvPr>
          <p:cNvSpPr>
            <a:spLocks noGrp="1"/>
          </p:cNvSpPr>
          <p:nvPr>
            <p:ph type="title"/>
          </p:nvPr>
        </p:nvSpPr>
        <p:spPr/>
        <p:txBody>
          <a:bodyPr/>
          <a:lstStyle/>
          <a:p>
            <a:r>
              <a:rPr lang="en-US" b="0" i="0" u="none" strike="noStrike" dirty="0">
                <a:solidFill>
                  <a:srgbClr val="000000"/>
                </a:solidFill>
                <a:effectLst/>
                <a:latin typeface="Open sans"/>
              </a:rPr>
              <a:t>Name 2 types of bears found in Alaska</a:t>
            </a:r>
            <a:r>
              <a:rPr lang="en-US" b="0" i="0" dirty="0">
                <a:solidFill>
                  <a:srgbClr val="000000"/>
                </a:solidFill>
                <a:effectLst/>
                <a:latin typeface="Open sans"/>
              </a:rPr>
              <a:t>​</a:t>
            </a:r>
            <a:endParaRPr lang="en-US" dirty="0"/>
          </a:p>
        </p:txBody>
      </p:sp>
      <p:pic>
        <p:nvPicPr>
          <p:cNvPr id="8" name="Picture 4">
            <a:extLst>
              <a:ext uri="{FF2B5EF4-FFF2-40B4-BE49-F238E27FC236}">
                <a16:creationId xmlns:a16="http://schemas.microsoft.com/office/drawing/2014/main" id="{4F8DD84A-735F-4B1C-A533-A686FEEACB3B}"/>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6141302"/>
            <a:ext cx="990600" cy="704850"/>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0DF42D2B-349C-4403-BBF3-F488E382DE1A}"/>
              </a:ext>
            </a:extLst>
          </p:cNvPr>
          <p:cNvSpPr txBox="1"/>
          <p:nvPr/>
        </p:nvSpPr>
        <p:spPr>
          <a:xfrm>
            <a:off x="9329189" y="6154037"/>
            <a:ext cx="6315738" cy="369332"/>
          </a:xfrm>
          <a:prstGeom prst="rect">
            <a:avLst/>
          </a:prstGeom>
          <a:noFill/>
        </p:spPr>
        <p:txBody>
          <a:bodyPr wrap="square">
            <a:spAutoFit/>
          </a:bodyPr>
          <a:lstStyle/>
          <a:p>
            <a:r>
              <a:rPr lang="en-US" dirty="0">
                <a:hlinkClick r:id="rId3" action="ppaction://hlinksldjump"/>
              </a:rPr>
              <a:t>Back to Game Board</a:t>
            </a:r>
            <a:endParaRPr lang="en-US" dirty="0"/>
          </a:p>
        </p:txBody>
      </p:sp>
      <p:sp>
        <p:nvSpPr>
          <p:cNvPr id="3" name="TextBox 2">
            <a:extLst>
              <a:ext uri="{FF2B5EF4-FFF2-40B4-BE49-F238E27FC236}">
                <a16:creationId xmlns:a16="http://schemas.microsoft.com/office/drawing/2014/main" id="{CA14E3C4-B4E1-472D-85CE-914C18792213}"/>
              </a:ext>
            </a:extLst>
          </p:cNvPr>
          <p:cNvSpPr txBox="1"/>
          <p:nvPr/>
        </p:nvSpPr>
        <p:spPr>
          <a:xfrm>
            <a:off x="5056214" y="6141302"/>
            <a:ext cx="1605889" cy="276999"/>
          </a:xfrm>
          <a:prstGeom prst="rect">
            <a:avLst/>
          </a:prstGeom>
          <a:noFill/>
        </p:spPr>
        <p:txBody>
          <a:bodyPr wrap="none" rtlCol="0">
            <a:spAutoFit/>
          </a:bodyPr>
          <a:lstStyle/>
          <a:p>
            <a:r>
              <a:rPr lang="en-US" sz="1200" dirty="0"/>
              <a:t>Photos by John Gomes</a:t>
            </a:r>
          </a:p>
        </p:txBody>
      </p:sp>
      <p:pic>
        <p:nvPicPr>
          <p:cNvPr id="5" name="Picture 4" descr="A polar bear in a zoo enclosure&#10;&#10;Description automatically generated">
            <a:extLst>
              <a:ext uri="{FF2B5EF4-FFF2-40B4-BE49-F238E27FC236}">
                <a16:creationId xmlns:a16="http://schemas.microsoft.com/office/drawing/2014/main" id="{A07C9381-E196-4294-9B6A-17288D35185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154564" y="1422568"/>
            <a:ext cx="2567215" cy="3429001"/>
          </a:xfrm>
          <a:prstGeom prst="rect">
            <a:avLst/>
          </a:prstGeom>
        </p:spPr>
      </p:pic>
      <p:pic>
        <p:nvPicPr>
          <p:cNvPr id="7" name="Picture 6" descr="A polar bear in front of a large rock&#10;&#10;Description automatically generated">
            <a:extLst>
              <a:ext uri="{FF2B5EF4-FFF2-40B4-BE49-F238E27FC236}">
                <a16:creationId xmlns:a16="http://schemas.microsoft.com/office/drawing/2014/main" id="{E12C9D02-7913-4DD3-8F33-0B3ADB38D96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483906" y="3538625"/>
            <a:ext cx="3606219" cy="2404146"/>
          </a:xfrm>
          <a:prstGeom prst="rect">
            <a:avLst/>
          </a:prstGeom>
        </p:spPr>
      </p:pic>
      <p:sp>
        <p:nvSpPr>
          <p:cNvPr id="20" name="TextBox 19">
            <a:extLst>
              <a:ext uri="{FF2B5EF4-FFF2-40B4-BE49-F238E27FC236}">
                <a16:creationId xmlns:a16="http://schemas.microsoft.com/office/drawing/2014/main" id="{1F56B605-A8FE-4521-A60D-5EB36C90FA42}"/>
              </a:ext>
            </a:extLst>
          </p:cNvPr>
          <p:cNvSpPr txBox="1"/>
          <p:nvPr/>
        </p:nvSpPr>
        <p:spPr>
          <a:xfrm>
            <a:off x="6804825" y="5585806"/>
            <a:ext cx="1443707" cy="369332"/>
          </a:xfrm>
          <a:prstGeom prst="rect">
            <a:avLst/>
          </a:prstGeom>
          <a:noFill/>
        </p:spPr>
        <p:txBody>
          <a:bodyPr wrap="square">
            <a:spAutoFit/>
          </a:bodyPr>
          <a:lstStyle/>
          <a:p>
            <a:r>
              <a:rPr lang="en-US" b="1" i="0" dirty="0">
                <a:solidFill>
                  <a:srgbClr val="000000"/>
                </a:solidFill>
                <a:effectLst/>
                <a:latin typeface="Open sans"/>
              </a:rPr>
              <a:t>Polar Bear</a:t>
            </a:r>
            <a:endParaRPr lang="en-US" dirty="0"/>
          </a:p>
        </p:txBody>
      </p:sp>
      <p:sp>
        <p:nvSpPr>
          <p:cNvPr id="18" name="TextBox 17">
            <a:extLst>
              <a:ext uri="{FF2B5EF4-FFF2-40B4-BE49-F238E27FC236}">
                <a16:creationId xmlns:a16="http://schemas.microsoft.com/office/drawing/2014/main" id="{15B67B39-2DAF-4190-8493-04B5D35D376C}"/>
              </a:ext>
            </a:extLst>
          </p:cNvPr>
          <p:cNvSpPr txBox="1"/>
          <p:nvPr/>
        </p:nvSpPr>
        <p:spPr>
          <a:xfrm>
            <a:off x="8094434" y="1422568"/>
            <a:ext cx="1454724" cy="369332"/>
          </a:xfrm>
          <a:prstGeom prst="rect">
            <a:avLst/>
          </a:prstGeom>
          <a:noFill/>
        </p:spPr>
        <p:txBody>
          <a:bodyPr wrap="square">
            <a:spAutoFit/>
          </a:bodyPr>
          <a:lstStyle/>
          <a:p>
            <a:r>
              <a:rPr lang="en-US" b="1" i="0" u="none" strike="noStrike" dirty="0">
                <a:solidFill>
                  <a:srgbClr val="000000"/>
                </a:solidFill>
                <a:effectLst/>
                <a:latin typeface="Open sans"/>
              </a:rPr>
              <a:t>Black Bear</a:t>
            </a:r>
            <a:r>
              <a:rPr lang="en-US" b="0" i="0" dirty="0">
                <a:solidFill>
                  <a:srgbClr val="000000"/>
                </a:solidFill>
                <a:effectLst/>
                <a:latin typeface="Open sans"/>
              </a:rPr>
              <a:t>​</a:t>
            </a:r>
            <a:endParaRPr lang="en-US" dirty="0"/>
          </a:p>
        </p:txBody>
      </p:sp>
      <p:pic>
        <p:nvPicPr>
          <p:cNvPr id="10" name="Picture 9" descr="A brown bear standing on top of a grass covered field&#10;&#10;Description automatically generated">
            <a:extLst>
              <a:ext uri="{FF2B5EF4-FFF2-40B4-BE49-F238E27FC236}">
                <a16:creationId xmlns:a16="http://schemas.microsoft.com/office/drawing/2014/main" id="{FAD13945-ABED-4DD3-8445-967DA9B298C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38200" y="1691543"/>
            <a:ext cx="3606219" cy="2404146"/>
          </a:xfrm>
          <a:prstGeom prst="rect">
            <a:avLst/>
          </a:prstGeom>
        </p:spPr>
      </p:pic>
      <p:sp>
        <p:nvSpPr>
          <p:cNvPr id="16" name="TextBox 15">
            <a:extLst>
              <a:ext uri="{FF2B5EF4-FFF2-40B4-BE49-F238E27FC236}">
                <a16:creationId xmlns:a16="http://schemas.microsoft.com/office/drawing/2014/main" id="{DAD8E00D-CBE2-47B2-A698-634F5BEA1520}"/>
              </a:ext>
            </a:extLst>
          </p:cNvPr>
          <p:cNvSpPr txBox="1"/>
          <p:nvPr/>
        </p:nvSpPr>
        <p:spPr>
          <a:xfrm>
            <a:off x="838200" y="3753431"/>
            <a:ext cx="6097772" cy="369332"/>
          </a:xfrm>
          <a:prstGeom prst="rect">
            <a:avLst/>
          </a:prstGeom>
          <a:noFill/>
        </p:spPr>
        <p:txBody>
          <a:bodyPr wrap="square">
            <a:spAutoFit/>
          </a:bodyPr>
          <a:lstStyle/>
          <a:p>
            <a:r>
              <a:rPr lang="en-US" b="1" i="0" dirty="0">
                <a:solidFill>
                  <a:srgbClr val="000000"/>
                </a:solidFill>
                <a:effectLst/>
                <a:latin typeface="Open sans"/>
              </a:rPr>
              <a:t>Brown Bear (Grizzly)</a:t>
            </a:r>
            <a:endParaRPr lang="en-US" dirty="0"/>
          </a:p>
        </p:txBody>
      </p:sp>
    </p:spTree>
    <p:extLst>
      <p:ext uri="{BB962C8B-B14F-4D97-AF65-F5344CB8AC3E}">
        <p14:creationId xmlns:p14="http://schemas.microsoft.com/office/powerpoint/2010/main" val="37508577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140076-3C01-4B61-8298-76C46772F21F}"/>
              </a:ext>
            </a:extLst>
          </p:cNvPr>
          <p:cNvSpPr>
            <a:spLocks noGrp="1"/>
          </p:cNvSpPr>
          <p:nvPr>
            <p:ph type="title"/>
          </p:nvPr>
        </p:nvSpPr>
        <p:spPr/>
        <p:txBody>
          <a:bodyPr/>
          <a:lstStyle/>
          <a:p>
            <a:r>
              <a:rPr lang="en-US" dirty="0">
                <a:hlinkClick r:id="rId2" action="ppaction://hlinksldjump"/>
              </a:rPr>
              <a:t>Carnivores</a:t>
            </a:r>
            <a:r>
              <a:rPr lang="en-US" dirty="0"/>
              <a:t> eat…	</a:t>
            </a:r>
          </a:p>
        </p:txBody>
      </p:sp>
      <p:sp>
        <p:nvSpPr>
          <p:cNvPr id="3" name="Content Placeholder 2">
            <a:extLst>
              <a:ext uri="{FF2B5EF4-FFF2-40B4-BE49-F238E27FC236}">
                <a16:creationId xmlns:a16="http://schemas.microsoft.com/office/drawing/2014/main" id="{A02331CC-3AD0-415B-AB8E-6EB55B2F1796}"/>
              </a:ext>
            </a:extLst>
          </p:cNvPr>
          <p:cNvSpPr>
            <a:spLocks noGrp="1"/>
          </p:cNvSpPr>
          <p:nvPr>
            <p:ph idx="1"/>
          </p:nvPr>
        </p:nvSpPr>
        <p:spPr/>
        <p:txBody>
          <a:bodyPr/>
          <a:lstStyle/>
          <a:p>
            <a:pPr marL="514350" indent="-514350">
              <a:buFont typeface="+mj-lt"/>
              <a:buAutoNum type="alphaUcPeriod"/>
            </a:pPr>
            <a:r>
              <a:rPr lang="en-US" dirty="0"/>
              <a:t>Grass</a:t>
            </a:r>
          </a:p>
          <a:p>
            <a:pPr marL="514350" indent="-514350">
              <a:buFont typeface="+mj-lt"/>
              <a:buAutoNum type="alphaUcPeriod"/>
            </a:pPr>
            <a:r>
              <a:rPr lang="en-US" dirty="0"/>
              <a:t>Meat</a:t>
            </a:r>
          </a:p>
          <a:p>
            <a:pPr marL="514350" indent="-514350">
              <a:buFont typeface="+mj-lt"/>
              <a:buAutoNum type="alphaUcPeriod"/>
            </a:pPr>
            <a:r>
              <a:rPr lang="en-US" dirty="0"/>
              <a:t>Seeds and Berries</a:t>
            </a:r>
          </a:p>
          <a:p>
            <a:pPr marL="514350" indent="-514350">
              <a:buFont typeface="+mj-lt"/>
              <a:buAutoNum type="alphaUcPeriod"/>
            </a:pPr>
            <a:r>
              <a:rPr lang="en-US" dirty="0"/>
              <a:t>Spruce Needles</a:t>
            </a:r>
          </a:p>
          <a:p>
            <a:pPr marL="514350" indent="-514350">
              <a:buFont typeface="+mj-lt"/>
              <a:buAutoNum type="alphaUcPeriod"/>
            </a:pPr>
            <a:r>
              <a:rPr lang="en-US" dirty="0"/>
              <a:t>All of the above</a:t>
            </a:r>
          </a:p>
        </p:txBody>
      </p:sp>
      <p:pic>
        <p:nvPicPr>
          <p:cNvPr id="5" name="Picture 4">
            <a:extLst>
              <a:ext uri="{FF2B5EF4-FFF2-40B4-BE49-F238E27FC236}">
                <a16:creationId xmlns:a16="http://schemas.microsoft.com/office/drawing/2014/main" id="{1A6F9ECF-84E2-4D66-B03E-582E4B74CF23}"/>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6141302"/>
            <a:ext cx="990600" cy="70485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10F4E85A-DBDA-4204-A7D5-06BE97CF7E03}"/>
              </a:ext>
            </a:extLst>
          </p:cNvPr>
          <p:cNvSpPr txBox="1"/>
          <p:nvPr/>
        </p:nvSpPr>
        <p:spPr>
          <a:xfrm>
            <a:off x="7703196" y="6263622"/>
            <a:ext cx="1544975" cy="276999"/>
          </a:xfrm>
          <a:prstGeom prst="rect">
            <a:avLst/>
          </a:prstGeom>
          <a:noFill/>
        </p:spPr>
        <p:txBody>
          <a:bodyPr wrap="none" rtlCol="0">
            <a:spAutoFit/>
          </a:bodyPr>
          <a:lstStyle/>
          <a:p>
            <a:r>
              <a:rPr lang="en-US" sz="1200" dirty="0"/>
              <a:t>Photo by John Gomes</a:t>
            </a:r>
          </a:p>
        </p:txBody>
      </p:sp>
      <p:pic>
        <p:nvPicPr>
          <p:cNvPr id="10" name="Picture 9" descr="A cat sitting on top of a grass covered field&#10;&#10;Description automatically generated">
            <a:extLst>
              <a:ext uri="{FF2B5EF4-FFF2-40B4-BE49-F238E27FC236}">
                <a16:creationId xmlns:a16="http://schemas.microsoft.com/office/drawing/2014/main" id="{0EED06C1-F7BF-43F9-B2D1-D5AEF28D27A9}"/>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361006" y="432874"/>
            <a:ext cx="3887165" cy="5830748"/>
          </a:xfrm>
          <a:prstGeom prst="rect">
            <a:avLst/>
          </a:prstGeom>
        </p:spPr>
      </p:pic>
    </p:spTree>
    <p:extLst>
      <p:ext uri="{BB962C8B-B14F-4D97-AF65-F5344CB8AC3E}">
        <p14:creationId xmlns:p14="http://schemas.microsoft.com/office/powerpoint/2010/main" val="24015598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724923-4D62-4538-A9D9-E54E900D1742}"/>
              </a:ext>
            </a:extLst>
          </p:cNvPr>
          <p:cNvSpPr>
            <a:spLocks noGrp="1"/>
          </p:cNvSpPr>
          <p:nvPr>
            <p:ph type="title"/>
          </p:nvPr>
        </p:nvSpPr>
        <p:spPr/>
        <p:txBody>
          <a:bodyPr/>
          <a:lstStyle/>
          <a:p>
            <a:r>
              <a:rPr lang="en-US" dirty="0"/>
              <a:t>Carnivores eat…	</a:t>
            </a:r>
          </a:p>
        </p:txBody>
      </p:sp>
      <p:sp>
        <p:nvSpPr>
          <p:cNvPr id="3" name="Content Placeholder 2">
            <a:extLst>
              <a:ext uri="{FF2B5EF4-FFF2-40B4-BE49-F238E27FC236}">
                <a16:creationId xmlns:a16="http://schemas.microsoft.com/office/drawing/2014/main" id="{432C89EB-9E01-45D3-8C19-979B66594A33}"/>
              </a:ext>
            </a:extLst>
          </p:cNvPr>
          <p:cNvSpPr>
            <a:spLocks noGrp="1"/>
          </p:cNvSpPr>
          <p:nvPr>
            <p:ph idx="1"/>
          </p:nvPr>
        </p:nvSpPr>
        <p:spPr/>
        <p:txBody>
          <a:bodyPr/>
          <a:lstStyle/>
          <a:p>
            <a:pPr marL="514350" indent="-514350">
              <a:buFont typeface="+mj-lt"/>
              <a:buAutoNum type="alphaUcPeriod"/>
            </a:pPr>
            <a:r>
              <a:rPr lang="en-US" dirty="0">
                <a:solidFill>
                  <a:schemeClr val="bg2">
                    <a:lumMod val="75000"/>
                  </a:schemeClr>
                </a:solidFill>
              </a:rPr>
              <a:t>Grass</a:t>
            </a:r>
          </a:p>
          <a:p>
            <a:pPr marL="514350" indent="-514350">
              <a:buFont typeface="+mj-lt"/>
              <a:buAutoNum type="alphaUcPeriod"/>
            </a:pPr>
            <a:r>
              <a:rPr lang="en-US" b="1" u="sng" dirty="0"/>
              <a:t>Meat</a:t>
            </a:r>
          </a:p>
          <a:p>
            <a:pPr marL="514350" indent="-514350">
              <a:buFont typeface="+mj-lt"/>
              <a:buAutoNum type="alphaUcPeriod"/>
            </a:pPr>
            <a:r>
              <a:rPr lang="en-US" dirty="0">
                <a:solidFill>
                  <a:schemeClr val="bg2">
                    <a:lumMod val="75000"/>
                  </a:schemeClr>
                </a:solidFill>
              </a:rPr>
              <a:t>Seeds and Berries</a:t>
            </a:r>
          </a:p>
          <a:p>
            <a:pPr marL="514350" indent="-514350">
              <a:buFont typeface="+mj-lt"/>
              <a:buAutoNum type="alphaUcPeriod"/>
            </a:pPr>
            <a:r>
              <a:rPr lang="en-US" dirty="0">
                <a:solidFill>
                  <a:schemeClr val="bg2">
                    <a:lumMod val="75000"/>
                  </a:schemeClr>
                </a:solidFill>
              </a:rPr>
              <a:t>Pine Needles</a:t>
            </a:r>
          </a:p>
          <a:p>
            <a:pPr marL="514350" indent="-514350">
              <a:buFont typeface="+mj-lt"/>
              <a:buAutoNum type="alphaUcPeriod"/>
            </a:pPr>
            <a:r>
              <a:rPr lang="en-US" dirty="0">
                <a:solidFill>
                  <a:schemeClr val="bg2">
                    <a:lumMod val="75000"/>
                  </a:schemeClr>
                </a:solidFill>
              </a:rPr>
              <a:t>All of the above</a:t>
            </a:r>
          </a:p>
          <a:p>
            <a:endParaRPr lang="en-US" dirty="0"/>
          </a:p>
        </p:txBody>
      </p:sp>
      <p:sp>
        <p:nvSpPr>
          <p:cNvPr id="4" name="TextBox 3">
            <a:extLst>
              <a:ext uri="{FF2B5EF4-FFF2-40B4-BE49-F238E27FC236}">
                <a16:creationId xmlns:a16="http://schemas.microsoft.com/office/drawing/2014/main" id="{73D2E658-BAAD-41E2-9E26-9BAE3DFD4D74}"/>
              </a:ext>
            </a:extLst>
          </p:cNvPr>
          <p:cNvSpPr txBox="1"/>
          <p:nvPr/>
        </p:nvSpPr>
        <p:spPr>
          <a:xfrm>
            <a:off x="8973879" y="6176963"/>
            <a:ext cx="2090059" cy="369332"/>
          </a:xfrm>
          <a:prstGeom prst="rect">
            <a:avLst/>
          </a:prstGeom>
          <a:noFill/>
        </p:spPr>
        <p:txBody>
          <a:bodyPr wrap="none" rtlCol="0">
            <a:spAutoFit/>
          </a:bodyPr>
          <a:lstStyle/>
          <a:p>
            <a:r>
              <a:rPr lang="en-US" dirty="0">
                <a:hlinkClick r:id="rId2" action="ppaction://hlinksldjump"/>
              </a:rPr>
              <a:t>Back to Game Board</a:t>
            </a:r>
            <a:endParaRPr lang="en-US" dirty="0"/>
          </a:p>
        </p:txBody>
      </p:sp>
      <p:pic>
        <p:nvPicPr>
          <p:cNvPr id="6" name="Picture 4">
            <a:extLst>
              <a:ext uri="{FF2B5EF4-FFF2-40B4-BE49-F238E27FC236}">
                <a16:creationId xmlns:a16="http://schemas.microsoft.com/office/drawing/2014/main" id="{FAA984F8-DB45-4E7A-BC66-B3E2020D0C0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6141302"/>
            <a:ext cx="990600" cy="70485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cat lying on top of a rock&#10;&#10;Description automatically generated">
            <a:extLst>
              <a:ext uri="{FF2B5EF4-FFF2-40B4-BE49-F238E27FC236}">
                <a16:creationId xmlns:a16="http://schemas.microsoft.com/office/drawing/2014/main" id="{46C9DB5E-A1A3-4F13-BFF3-33C9BC42E2A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394947" y="1156436"/>
            <a:ext cx="4623961" cy="4805916"/>
          </a:xfrm>
          <a:prstGeom prst="rect">
            <a:avLst/>
          </a:prstGeom>
        </p:spPr>
      </p:pic>
      <p:sp>
        <p:nvSpPr>
          <p:cNvPr id="9" name="TextBox 8">
            <a:extLst>
              <a:ext uri="{FF2B5EF4-FFF2-40B4-BE49-F238E27FC236}">
                <a16:creationId xmlns:a16="http://schemas.microsoft.com/office/drawing/2014/main" id="{906978BA-0ED6-4030-A422-0614B2937675}"/>
              </a:ext>
            </a:extLst>
          </p:cNvPr>
          <p:cNvSpPr txBox="1"/>
          <p:nvPr/>
        </p:nvSpPr>
        <p:spPr>
          <a:xfrm>
            <a:off x="8473933" y="941825"/>
            <a:ext cx="1544975" cy="276999"/>
          </a:xfrm>
          <a:prstGeom prst="rect">
            <a:avLst/>
          </a:prstGeom>
          <a:noFill/>
        </p:spPr>
        <p:txBody>
          <a:bodyPr wrap="none" rtlCol="0">
            <a:spAutoFit/>
          </a:bodyPr>
          <a:lstStyle/>
          <a:p>
            <a:r>
              <a:rPr lang="en-US" sz="1200" dirty="0"/>
              <a:t>Photo by John Gomes</a:t>
            </a:r>
          </a:p>
        </p:txBody>
      </p:sp>
    </p:spTree>
    <p:extLst>
      <p:ext uri="{BB962C8B-B14F-4D97-AF65-F5344CB8AC3E}">
        <p14:creationId xmlns:p14="http://schemas.microsoft.com/office/powerpoint/2010/main" val="57274912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4A52C8023433F4F97969DE345CD6D44" ma:contentTypeVersion="12" ma:contentTypeDescription="Create a new document." ma:contentTypeScope="" ma:versionID="bdea7f67c0c8290e249dff1ebd8f5dea">
  <xsd:schema xmlns:xsd="http://www.w3.org/2001/XMLSchema" xmlns:xs="http://www.w3.org/2001/XMLSchema" xmlns:p="http://schemas.microsoft.com/office/2006/metadata/properties" xmlns:ns2="6ebc8ae9-4db9-47b6-8901-7cef6c6f5108" xmlns:ns3="5dff74a7-467b-4c7c-aa63-bfdadb981793" targetNamespace="http://schemas.microsoft.com/office/2006/metadata/properties" ma:root="true" ma:fieldsID="11d5ad41761fe61181828d3fc1e6d718" ns2:_="" ns3:_="">
    <xsd:import namespace="6ebc8ae9-4db9-47b6-8901-7cef6c6f5108"/>
    <xsd:import namespace="5dff74a7-467b-4c7c-aa63-bfdadb981793"/>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AutoKeyPoints" minOccurs="0"/>
                <xsd:element ref="ns2:MediaServiceKeyPoints" minOccurs="0"/>
                <xsd:element ref="ns2:MediaServiceLocation" minOccurs="0"/>
                <xsd:element ref="ns3:SharedWithUsers" minOccurs="0"/>
                <xsd:element ref="ns3:SharedWithDetails"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ebc8ae9-4db9-47b6-8901-7cef6c6f510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Location" ma:index="16" nillable="true" ma:displayName="Location" ma:internalName="MediaServiceLocation"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5dff74a7-467b-4c7c-aa63-bfdadb981793"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5dff74a7-467b-4c7c-aa63-bfdadb981793">
      <UserInfo>
        <DisplayName>Katie Larson</DisplayName>
        <AccountId>19</AccountId>
        <AccountType/>
      </UserInfo>
    </SharedWithUsers>
  </documentManagement>
</p:properties>
</file>

<file path=customXml/itemProps1.xml><?xml version="1.0" encoding="utf-8"?>
<ds:datastoreItem xmlns:ds="http://schemas.openxmlformats.org/officeDocument/2006/customXml" ds:itemID="{01D299C8-8CA1-4AFF-AF5C-F8C00C1DECB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ebc8ae9-4db9-47b6-8901-7cef6c6f5108"/>
    <ds:schemaRef ds:uri="5dff74a7-467b-4c7c-aa63-bfdadb98179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DB986BBB-2040-4A27-9A90-927E4902C06A}">
  <ds:schemaRefs>
    <ds:schemaRef ds:uri="http://schemas.microsoft.com/sharepoint/v3/contenttype/forms"/>
  </ds:schemaRefs>
</ds:datastoreItem>
</file>

<file path=customXml/itemProps3.xml><?xml version="1.0" encoding="utf-8"?>
<ds:datastoreItem xmlns:ds="http://schemas.openxmlformats.org/officeDocument/2006/customXml" ds:itemID="{02147CD2-342C-4A53-90B7-12AE17A61766}">
  <ds:schemaRefs>
    <ds:schemaRef ds:uri="http://schemas.microsoft.com/office/2006/metadata/properties"/>
    <ds:schemaRef ds:uri="http://schemas.microsoft.com/office/infopath/2007/PartnerControls"/>
    <ds:schemaRef ds:uri="5dff74a7-467b-4c7c-aa63-bfdadb981793"/>
  </ds:schemaRefs>
</ds:datastoreItem>
</file>

<file path=docProps/app.xml><?xml version="1.0" encoding="utf-8"?>
<Properties xmlns="http://schemas.openxmlformats.org/officeDocument/2006/extended-properties" xmlns:vt="http://schemas.openxmlformats.org/officeDocument/2006/docPropsVTypes">
  <TotalTime>817</TotalTime>
  <Words>1963</Words>
  <Application>Microsoft Macintosh PowerPoint</Application>
  <PresentationFormat>Widescreen</PresentationFormat>
  <Paragraphs>352</Paragraphs>
  <Slides>68</Slides>
  <Notes>0</Notes>
  <HiddenSlides>0</HiddenSlides>
  <MMClips>4</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68</vt:i4>
      </vt:variant>
    </vt:vector>
  </HeadingPairs>
  <TitlesOfParts>
    <vt:vector size="73" baseType="lpstr">
      <vt:lpstr>Arial</vt:lpstr>
      <vt:lpstr>Calibri</vt:lpstr>
      <vt:lpstr>Calibri Light</vt:lpstr>
      <vt:lpstr>Open sans</vt:lpstr>
      <vt:lpstr>Office Theme</vt:lpstr>
      <vt:lpstr>PowerPoint Presentation</vt:lpstr>
      <vt:lpstr>PowerPoint Presentation</vt:lpstr>
      <vt:lpstr>PowerPoint Presentation</vt:lpstr>
      <vt:lpstr>How to use the Game Board</vt:lpstr>
      <vt:lpstr>PowerPoint Presentation</vt:lpstr>
      <vt:lpstr>Name 2 types of bears found in Alaska​</vt:lpstr>
      <vt:lpstr>Name 2 types of bears found in Alaska​</vt:lpstr>
      <vt:lpstr>Carnivores eat… </vt:lpstr>
      <vt:lpstr>Carnivores eat… </vt:lpstr>
      <vt:lpstr>Amur Tigers are endangered…</vt:lpstr>
      <vt:lpstr>Amur Tigers are endangered…</vt:lpstr>
      <vt:lpstr>Name this small, dog-like canine species by it’s sound</vt:lpstr>
      <vt:lpstr>Coyote</vt:lpstr>
      <vt:lpstr>Name the one species of bear that is a strict carnivore</vt:lpstr>
      <vt:lpstr>Polar Bear</vt:lpstr>
      <vt:lpstr>Omnivore – a diet of meat and plants</vt:lpstr>
      <vt:lpstr>PowerPoint Presentation</vt:lpstr>
      <vt:lpstr>Camouflage</vt:lpstr>
      <vt:lpstr>Because of food scarcity in the Arctic and sub-Arctic, the wolverine can be a hunter or a ________.</vt:lpstr>
      <vt:lpstr>Because of food scarcity in the Arctic and sub-Arctic, the wolverine can be a hunter or a ________.</vt:lpstr>
      <vt:lpstr>True or False?</vt:lpstr>
      <vt:lpstr>True!</vt:lpstr>
      <vt:lpstr>Name that animal!</vt:lpstr>
      <vt:lpstr>Moose</vt:lpstr>
      <vt:lpstr>Dall’s sheep share their name from the ecologist, William Dall, who studied animals and their adaptations in Alaska.</vt:lpstr>
      <vt:lpstr>Dall’s Porpoise</vt:lpstr>
      <vt:lpstr>Name one animal that evolved from wolves</vt:lpstr>
      <vt:lpstr>Dogs! </vt:lpstr>
      <vt:lpstr>Wolves have a keen sense of _____ allowing them to identify territory find prey and socialize with other wolves.</vt:lpstr>
      <vt:lpstr>Wolves have a keen sense of _____ allowing them to identify territory, find prey and socialize with other wolves.</vt:lpstr>
      <vt:lpstr>True or False?</vt:lpstr>
      <vt:lpstr>True!</vt:lpstr>
      <vt:lpstr>Subspecies refers to animals so closely related to each other through their DNA that they are not separate species.  How many subspecies of wolf are there around the world?</vt:lpstr>
      <vt:lpstr>Subspecies refers to animals so closely related to each other through their DNA that they are not separate species.  How many subspecies of wolf are there around the world?</vt:lpstr>
      <vt:lpstr>How many wolf subspecies live in Alaska?</vt:lpstr>
      <vt:lpstr>Wolf Howl</vt:lpstr>
      <vt:lpstr>Wolves howl for many reasons</vt:lpstr>
      <vt:lpstr>True or False?</vt:lpstr>
      <vt:lpstr>False!</vt:lpstr>
      <vt:lpstr>What is the largest owl species in Alaska?</vt:lpstr>
      <vt:lpstr>What is the largest owl species in Alaska?</vt:lpstr>
      <vt:lpstr>Which statement is true about ravens?</vt:lpstr>
      <vt:lpstr>Which statement is true about ravens?</vt:lpstr>
      <vt:lpstr>The Peregrine falcon can stoop (dive) at a speed of up to…</vt:lpstr>
      <vt:lpstr>The Peregrine falcon can stoop (dive) at a speed of up to…</vt:lpstr>
      <vt:lpstr>The heaviest bird in North America is the… </vt:lpstr>
      <vt:lpstr>The heaviest bird in North America is the… </vt:lpstr>
      <vt:lpstr>True or False?</vt:lpstr>
      <vt:lpstr>True!</vt:lpstr>
      <vt:lpstr>Scientists put animals into groups by how closely related they are to one another.</vt:lpstr>
      <vt:lpstr>River otters and _____ are in the Mustelidae or weasel family.</vt:lpstr>
      <vt:lpstr>A river otter can hold its breath for ____ minutes.</vt:lpstr>
      <vt:lpstr>A river otter can hold its breath for ____ minutes.</vt:lpstr>
      <vt:lpstr>The Marine Mammal Protection Act (MMPA) is a law that protects animals that live in the ocean.</vt:lpstr>
      <vt:lpstr>What is the only species of bear that the MMPA protects?</vt:lpstr>
      <vt:lpstr>Mammal Characteristics</vt:lpstr>
      <vt:lpstr>Mammal Characteristics</vt:lpstr>
      <vt:lpstr>Bactrian camels (like the ones at the Zoo) have ____ humps.</vt:lpstr>
      <vt:lpstr>Bactrian camels (like the ones at the Zoo) have ____ humps.</vt:lpstr>
      <vt:lpstr>False!</vt:lpstr>
      <vt:lpstr>Caribou</vt:lpstr>
      <vt:lpstr>Caribou</vt:lpstr>
      <vt:lpstr>True or False?</vt:lpstr>
      <vt:lpstr>False!</vt:lpstr>
      <vt:lpstr>Porcupines are members of the ______ family so their teeth are always growing.</vt:lpstr>
      <vt:lpstr>Porcupines are members of the ______ family so their teeth are always growing</vt:lpstr>
      <vt:lpstr>Snow leopards are active at dawn and dusk making them…</vt:lpstr>
      <vt:lpstr>Snow leopards are active at dawn and dusk making them…</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Colleen Farrell</dc:creator>
  <cp:lastModifiedBy>Julie Van Winkle</cp:lastModifiedBy>
  <cp:revision>77</cp:revision>
  <dcterms:created xsi:type="dcterms:W3CDTF">2020-10-20T21:02:19Z</dcterms:created>
  <dcterms:modified xsi:type="dcterms:W3CDTF">2020-12-30T02:01:34Z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0x010100B4A52C8023433F4F97969DE345CD6D44</vt:lpwstr>
  </property>
</Properties>
</file>